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Montserra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d172daaf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d172daaf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639da33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639da33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639da331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639da331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eec54e0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eec54e0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63846144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e63846144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1a56c4cc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1a56c4cc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63846144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63846144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1a56c4cc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e1a56c4cc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e63846144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e63846144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1a56c4cc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e1a56c4cc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63846144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e63846144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cbdd934f9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ccbdd934f9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e639da331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e639da331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639da33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e639da331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639da331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e639da331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e639da331e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e639da331e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639da331e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e639da331e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639da331e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e639da331e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1a56c4cc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e1a56c4cc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63846144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e63846144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1c80478f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e1c80478f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cbdd934f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cbdd934f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cbdd934f9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ccbdd934f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c770361e3_2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9c770361e3_2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cbdd934f9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cbdd934f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Graduation from the Skills Boot Camp requires fulfilling four criteria: initial requirements within the first two weeks, mid-course progress by week 4, course progress at the end, and demonstrating employability post-graduation.</a:t>
            </a:r>
            <a:br>
              <a:rPr lang="en-GB">
                <a:solidFill>
                  <a:srgbClr val="0F0F0F"/>
                </a:solidFill>
                <a:latin typeface="Montserrat"/>
                <a:ea typeface="Montserrat"/>
                <a:cs typeface="Montserrat"/>
                <a:sym typeface="Montserrat"/>
              </a:rPr>
            </a:br>
            <a:br>
              <a:rPr b="1" lang="en-GB">
                <a:solidFill>
                  <a:srgbClr val="0F0F0F"/>
                </a:solidFill>
                <a:latin typeface="Montserrat"/>
                <a:ea typeface="Montserrat"/>
                <a:cs typeface="Montserrat"/>
                <a:sym typeface="Montserrat"/>
              </a:rPr>
            </a:br>
            <a:r>
              <a:rPr b="1" lang="en-GB" sz="1200">
                <a:solidFill>
                  <a:srgbClr val="0F0F0F"/>
                </a:solidFill>
                <a:latin typeface="Montserrat"/>
                <a:ea typeface="Montserrat"/>
                <a:cs typeface="Montserrat"/>
                <a:sym typeface="Montserrat"/>
              </a:rPr>
              <a:t>In order to successfully graduate from the Skills Bootcamp, you'll need to meet four key criteria. The first criterion, covering the initial requirements, must be fulfilled within the first two weeks of the program. This includes a minimum of 15 guided learning hours and the completion of your first four tasks.</a:t>
            </a:r>
            <a:endParaRPr b="1" sz="1200">
              <a:solidFill>
                <a:srgbClr val="0F0F0F"/>
              </a:solidFill>
              <a:latin typeface="Montserrat"/>
              <a:ea typeface="Montserrat"/>
              <a:cs typeface="Montserrat"/>
              <a:sym typeface="Montserrat"/>
            </a:endParaRPr>
          </a:p>
          <a:p>
            <a:pPr indent="0" lvl="0" marL="0" rtl="0" algn="l">
              <a:spcBef>
                <a:spcPts val="0"/>
              </a:spcBef>
              <a:spcAft>
                <a:spcPts val="0"/>
              </a:spcAft>
              <a:buNone/>
            </a:pPr>
            <a:r>
              <a:t/>
            </a:r>
            <a:endParaRPr b="1" sz="1300">
              <a:solidFill>
                <a:srgbClr val="0F0F0F"/>
              </a:solidFill>
              <a:latin typeface="Montserrat"/>
              <a:ea typeface="Montserrat"/>
              <a:cs typeface="Montserrat"/>
              <a:sym typeface="Montserrat"/>
            </a:endParaRPr>
          </a:p>
          <a:p>
            <a:pPr indent="0" lvl="0" marL="0" rtl="0" algn="l">
              <a:spcBef>
                <a:spcPts val="0"/>
              </a:spcBef>
              <a:spcAft>
                <a:spcPts val="0"/>
              </a:spcAft>
              <a:buNone/>
            </a:pPr>
            <a:r>
              <a:rPr b="1" lang="en-GB" sz="1300">
                <a:solidFill>
                  <a:srgbClr val="0F0F0F"/>
                </a:solidFill>
                <a:latin typeface="Montserrat"/>
                <a:ea typeface="Montserrat"/>
                <a:cs typeface="Montserrat"/>
                <a:sym typeface="Montserrat"/>
              </a:rPr>
              <a:t>The second criterion for mid-course progress has a deadline by week 8, where you are expected to complete a specific number of tasks depending on your track - 60 GLH &amp; 13 Tasks</a:t>
            </a:r>
            <a:endParaRPr b="1" sz="1300">
              <a:solidFill>
                <a:srgbClr val="0F0F0F"/>
              </a:solidFill>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cbdd934f9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cbdd934f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0F0F0F"/>
                </a:solidFill>
                <a:latin typeface="Montserrat"/>
                <a:ea typeface="Montserrat"/>
                <a:cs typeface="Montserrat"/>
                <a:sym typeface="Montserrat"/>
              </a:rPr>
              <a:t>Moving on, the third criterion involves completing all mandatory tasks and resubmissions by the end of your study period and securing an interview invitation within four weeks post-course. Finally, the fourth criterion focuses on demonstrating employability, which includes documenting a final job outcome within 12 weeks post-graduation.</a:t>
            </a:r>
            <a:endParaRPr sz="1200">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c770361e3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F0F0F"/>
                </a:solidFill>
                <a:latin typeface="Montserrat"/>
                <a:ea typeface="Montserrat"/>
                <a:cs typeface="Montserrat"/>
                <a:sym typeface="Montserrat"/>
              </a:rPr>
              <a:t>Welcome to the Grammar Skills Bootcamp Orientation for November 2023. Today, we will cover several important aspects of this program to ensure you have all the information needed for a successful learning experience.</a:t>
            </a:r>
            <a:endParaRPr>
              <a:latin typeface="Montserrat"/>
              <a:ea typeface="Montserrat"/>
              <a:cs typeface="Montserrat"/>
              <a:sym typeface="Montserrat"/>
            </a:endParaRPr>
          </a:p>
        </p:txBody>
      </p:sp>
      <p:sp>
        <p:nvSpPr>
          <p:cNvPr id="174" name="Google Shape;174;g29c770361e3_2_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63846144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e63846144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173e44a16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173e44a1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Mention moderators and Questions tab.</a:t>
            </a:r>
            <a:br>
              <a:rPr lang="en-GB">
                <a:latin typeface="Montserrat"/>
                <a:ea typeface="Montserrat"/>
                <a:cs typeface="Montserrat"/>
                <a:sym typeface="Montserrat"/>
              </a:rPr>
            </a:br>
            <a:br>
              <a:rPr lang="en-GB">
                <a:latin typeface="Montserrat"/>
                <a:ea typeface="Montserrat"/>
                <a:cs typeface="Montserrat"/>
                <a:sym typeface="Montserrat"/>
              </a:rPr>
            </a:br>
            <a:r>
              <a:rPr lang="en-GB">
                <a:solidFill>
                  <a:srgbClr val="0F0F0F"/>
                </a:solidFill>
                <a:latin typeface="Montserrat"/>
                <a:ea typeface="Montserrat"/>
                <a:cs typeface="Montserrat"/>
                <a:sym typeface="Montserrat"/>
              </a:rPr>
              <a:t>Our agenda includes an introduction to CoGrammar, details about student success support, graduation criteria, guided learning hours, learning tools and platforms, an overview of the Skills Bootcamp, and career services.</a:t>
            </a:r>
            <a:endParaRPr>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bf6dba81a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bf6dba81a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4" name="Shape 54"/>
        <p:cNvGrpSpPr/>
        <p:nvPr/>
      </p:nvGrpSpPr>
      <p:grpSpPr>
        <a:xfrm>
          <a:off x="0" y="0"/>
          <a:ext cx="0" cy="0"/>
          <a:chOff x="0" y="0"/>
          <a:chExt cx="0" cy="0"/>
        </a:xfrm>
      </p:grpSpPr>
      <p:sp>
        <p:nvSpPr>
          <p:cNvPr id="55" name="Google Shape;55;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6" name="Google Shape;56;p14"/>
          <p:cNvSpPr txBox="1"/>
          <p:nvPr>
            <p:ph type="title"/>
          </p:nvPr>
        </p:nvSpPr>
        <p:spPr>
          <a:xfrm>
            <a:off x="628650" y="654844"/>
            <a:ext cx="7886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AA802E"/>
              </a:buClr>
              <a:buSzPts val="1400"/>
              <a:buNone/>
              <a:defRPr b="1">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1">
  <p:cSld name="CUSTOM">
    <p:spTree>
      <p:nvGrpSpPr>
        <p:cNvPr id="58" name="Shape 58"/>
        <p:cNvGrpSpPr/>
        <p:nvPr/>
      </p:nvGrpSpPr>
      <p:grpSpPr>
        <a:xfrm>
          <a:off x="0" y="0"/>
          <a:ext cx="0" cy="0"/>
          <a:chOff x="0" y="0"/>
          <a:chExt cx="0" cy="0"/>
        </a:xfrm>
      </p:grpSpPr>
      <p:pic>
        <p:nvPicPr>
          <p:cNvPr descr="A person sitting at a desk with a computer&#10;&#10;Description automatically generated" id="59" name="Google Shape;59;p16"/>
          <p:cNvPicPr preferRelativeResize="0"/>
          <p:nvPr/>
        </p:nvPicPr>
        <p:blipFill rotWithShape="1">
          <a:blip r:embed="rId2">
            <a:alphaModFix/>
          </a:blip>
          <a:srcRect b="0" l="1361" r="0" t="0"/>
          <a:stretch/>
        </p:blipFill>
        <p:spPr>
          <a:xfrm>
            <a:off x="4012001" y="392205"/>
            <a:ext cx="6595873" cy="4463554"/>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
        <p:nvSpPr>
          <p:cNvPr id="60" name="Google Shape;60;p16"/>
          <p:cNvSpPr txBox="1"/>
          <p:nvPr>
            <p:ph type="title"/>
          </p:nvPr>
        </p:nvSpPr>
        <p:spPr>
          <a:xfrm>
            <a:off x="100925" y="1314425"/>
            <a:ext cx="41508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3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1" name="Google Shape;61;p16"/>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2">
  <p:cSld name="CUSTOM_1">
    <p:spTree>
      <p:nvGrpSpPr>
        <p:cNvPr id="62" name="Shape 62"/>
        <p:cNvGrpSpPr/>
        <p:nvPr/>
      </p:nvGrpSpPr>
      <p:grpSpPr>
        <a:xfrm>
          <a:off x="0" y="0"/>
          <a:ext cx="0" cy="0"/>
          <a:chOff x="0" y="0"/>
          <a:chExt cx="0" cy="0"/>
        </a:xfrm>
      </p:grpSpPr>
      <p:sp>
        <p:nvSpPr>
          <p:cNvPr id="63" name="Google Shape;63;p17"/>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a:spcBef>
                <a:spcPts val="0"/>
              </a:spcBef>
              <a:spcAft>
                <a:spcPts val="0"/>
              </a:spcAft>
              <a:buClr>
                <a:srgbClr val="AA802E"/>
              </a:buClr>
              <a:buSzPts val="3000"/>
              <a:buNone/>
              <a:defRPr b="1" sz="3000">
                <a:solidFill>
                  <a:srgbClr val="AA802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person wearing headphones and using a computer&#10;&#10;Description automatically generated" id="64" name="Google Shape;64;p17"/>
          <p:cNvPicPr preferRelativeResize="0"/>
          <p:nvPr/>
        </p:nvPicPr>
        <p:blipFill rotWithShape="1">
          <a:blip r:embed="rId2">
            <a:alphaModFix/>
          </a:blip>
          <a:srcRect b="7278" l="0" r="0" t="0"/>
          <a:stretch/>
        </p:blipFill>
        <p:spPr>
          <a:xfrm>
            <a:off x="3360766" y="267908"/>
            <a:ext cx="7097877" cy="4395784"/>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
        <p:nvSpPr>
          <p:cNvPr id="65" name="Google Shape;65;p17"/>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3">
  <p:cSld name="CUSTOM_1_1">
    <p:spTree>
      <p:nvGrpSpPr>
        <p:cNvPr id="66" name="Shape 66"/>
        <p:cNvGrpSpPr/>
        <p:nvPr/>
      </p:nvGrpSpPr>
      <p:grpSpPr>
        <a:xfrm>
          <a:off x="0" y="0"/>
          <a:ext cx="0" cy="0"/>
          <a:chOff x="0" y="0"/>
          <a:chExt cx="0" cy="0"/>
        </a:xfrm>
      </p:grpSpPr>
      <p:sp>
        <p:nvSpPr>
          <p:cNvPr id="67" name="Google Shape;67;p18"/>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18"/>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group of people looking at a computer screen&#10;&#10;Description automatically generated" id="69" name="Google Shape;69;p18"/>
          <p:cNvPicPr preferRelativeResize="0"/>
          <p:nvPr/>
        </p:nvPicPr>
        <p:blipFill rotWithShape="1">
          <a:blip r:embed="rId2">
            <a:alphaModFix/>
          </a:blip>
          <a:srcRect b="0" l="0" r="0" t="7278"/>
          <a:stretch/>
        </p:blipFill>
        <p:spPr>
          <a:xfrm>
            <a:off x="3277975" y="248525"/>
            <a:ext cx="6566598" cy="4251186"/>
          </a:xfrm>
          <a:custGeom>
            <a:rect b="b" l="l" r="r" t="t"/>
            <a:pathLst>
              <a:path extrusionOk="0" h="5783926" w="8500451">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4">
  <p:cSld name="CUSTOM_1_2">
    <p:spTree>
      <p:nvGrpSpPr>
        <p:cNvPr id="70" name="Shape 70"/>
        <p:cNvGrpSpPr/>
        <p:nvPr/>
      </p:nvGrpSpPr>
      <p:grpSpPr>
        <a:xfrm>
          <a:off x="0" y="0"/>
          <a:ext cx="0" cy="0"/>
          <a:chOff x="0" y="0"/>
          <a:chExt cx="0" cy="0"/>
        </a:xfrm>
      </p:grpSpPr>
      <p:sp>
        <p:nvSpPr>
          <p:cNvPr id="71" name="Google Shape;71;p19"/>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9"/>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sitting at a desk with a computer&#10;&#10;Description automatically generated" id="73" name="Google Shape;73;p19"/>
          <p:cNvPicPr preferRelativeResize="0"/>
          <p:nvPr/>
        </p:nvPicPr>
        <p:blipFill rotWithShape="1">
          <a:blip r:embed="rId2">
            <a:alphaModFix/>
          </a:blip>
          <a:srcRect b="0" l="1361" r="0" t="0"/>
          <a:stretch/>
        </p:blipFill>
        <p:spPr>
          <a:xfrm>
            <a:off x="4026789" y="342900"/>
            <a:ext cx="6617570" cy="4478236"/>
          </a:xfrm>
          <a:custGeom>
            <a:rect b="b" l="l" r="r" t="t"/>
            <a:pathLst>
              <a:path extrusionOk="0" h="5873097" w="867878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 5">
  <p:cSld name="CUSTOM_1_2_1">
    <p:spTree>
      <p:nvGrpSpPr>
        <p:cNvPr id="74" name="Shape 74"/>
        <p:cNvGrpSpPr/>
        <p:nvPr/>
      </p:nvGrpSpPr>
      <p:grpSpPr>
        <a:xfrm>
          <a:off x="0" y="0"/>
          <a:ext cx="0" cy="0"/>
          <a:chOff x="0" y="0"/>
          <a:chExt cx="0" cy="0"/>
        </a:xfrm>
      </p:grpSpPr>
      <p:sp>
        <p:nvSpPr>
          <p:cNvPr id="75" name="Google Shape;75;p20"/>
          <p:cNvSpPr txBox="1"/>
          <p:nvPr>
            <p:ph type="title"/>
          </p:nvPr>
        </p:nvSpPr>
        <p:spPr>
          <a:xfrm>
            <a:off x="91000" y="1340650"/>
            <a:ext cx="3582600" cy="994200"/>
          </a:xfrm>
          <a:prstGeom prst="rect">
            <a:avLst/>
          </a:prstGeom>
        </p:spPr>
        <p:txBody>
          <a:bodyPr anchorCtr="0" anchor="t" bIns="34275" lIns="68575" spcFirstLastPara="1" rIns="68575" wrap="square" tIns="34275">
            <a:normAutofit/>
          </a:bodyPr>
          <a:lstStyle>
            <a:lvl1pPr lvl="0" rtl="0">
              <a:spcBef>
                <a:spcPts val="0"/>
              </a:spcBef>
              <a:spcAft>
                <a:spcPts val="0"/>
              </a:spcAft>
              <a:buClr>
                <a:srgbClr val="AA802E"/>
              </a:buClr>
              <a:buSzPts val="3000"/>
              <a:buNone/>
              <a:defRPr b="1" sz="3000">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20"/>
          <p:cNvSpPr txBox="1"/>
          <p:nvPr>
            <p:ph idx="2" type="title"/>
          </p:nvPr>
        </p:nvSpPr>
        <p:spPr>
          <a:xfrm>
            <a:off x="84175" y="2341325"/>
            <a:ext cx="3117600" cy="759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9FFD7"/>
              </a:buClr>
              <a:buSzPts val="1400"/>
              <a:buNone/>
              <a:defRPr b="1" i="0" sz="1400" u="none" cap="none" strike="noStrik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p:txBody>
      </p:sp>
      <p:pic>
        <p:nvPicPr>
          <p:cNvPr descr="A person laughing at a computer&#10;&#10;Description automatically generated" id="77" name="Google Shape;77;p20"/>
          <p:cNvPicPr preferRelativeResize="0"/>
          <p:nvPr/>
        </p:nvPicPr>
        <p:blipFill rotWithShape="1">
          <a:blip r:embed="rId2">
            <a:alphaModFix/>
          </a:blip>
          <a:srcRect b="0" l="6289" r="2285" t="0"/>
          <a:stretch/>
        </p:blipFill>
        <p:spPr>
          <a:xfrm>
            <a:off x="4414707" y="0"/>
            <a:ext cx="6209661" cy="4533613"/>
          </a:xfrm>
          <a:custGeom>
            <a:rect b="b" l="l" r="r" t="t"/>
            <a:pathLst>
              <a:path extrusionOk="0" h="6044817" w="8279548">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78" name="Shape 78"/>
        <p:cNvGrpSpPr/>
        <p:nvPr/>
      </p:nvGrpSpPr>
      <p:grpSpPr>
        <a:xfrm>
          <a:off x="0" y="0"/>
          <a:ext cx="0" cy="0"/>
          <a:chOff x="0" y="0"/>
          <a:chExt cx="0" cy="0"/>
        </a:xfrm>
      </p:grpSpPr>
      <p:sp>
        <p:nvSpPr>
          <p:cNvPr id="79" name="Google Shape;79;p21"/>
          <p:cNvSpPr txBox="1"/>
          <p:nvPr>
            <p:ph type="title"/>
          </p:nvPr>
        </p:nvSpPr>
        <p:spPr>
          <a:xfrm>
            <a:off x="628650" y="273844"/>
            <a:ext cx="7886700" cy="994200"/>
          </a:xfrm>
          <a:prstGeom prst="rect">
            <a:avLst/>
          </a:prstGeom>
        </p:spPr>
        <p:txBody>
          <a:bodyPr anchorCtr="0" anchor="t" bIns="34275" lIns="68575" spcFirstLastPara="1" rIns="68575" wrap="square" tIns="34275">
            <a:normAutofit/>
          </a:bodyPr>
          <a:lstStyle>
            <a:lvl1pPr lvl="0">
              <a:spcBef>
                <a:spcPts val="0"/>
              </a:spcBef>
              <a:spcAft>
                <a:spcPts val="0"/>
              </a:spcAft>
              <a:buSzPts val="33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Verdana"/>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22"/>
          <p:cNvSpPr/>
          <p:nvPr>
            <p:ph idx="2" type="pic"/>
          </p:nvPr>
        </p:nvSpPr>
        <p:spPr>
          <a:xfrm>
            <a:off x="3887391" y="740569"/>
            <a:ext cx="4629150" cy="3655219"/>
          </a:xfrm>
          <a:prstGeom prst="rect">
            <a:avLst/>
          </a:prstGeom>
          <a:noFill/>
          <a:ln>
            <a:noFill/>
          </a:ln>
        </p:spPr>
      </p:sp>
      <p:sp>
        <p:nvSpPr>
          <p:cNvPr id="83" name="Google Shape;83;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sp>
        <p:nvSpPr>
          <p:cNvPr id="85" name="Google Shape;85;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2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sp>
        <p:nvSpPr>
          <p:cNvPr id="88" name="Google Shape;88;p24"/>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Verdana"/>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4"/>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2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2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4" name="Shape 94"/>
        <p:cNvGrpSpPr/>
        <p:nvPr/>
      </p:nvGrpSpPr>
      <p:grpSpPr>
        <a:xfrm>
          <a:off x="0" y="0"/>
          <a:ext cx="0" cy="0"/>
          <a:chOff x="0" y="0"/>
          <a:chExt cx="0" cy="0"/>
        </a:xfrm>
      </p:grpSpPr>
      <p:sp>
        <p:nvSpPr>
          <p:cNvPr id="95" name="Google Shape;95;p26"/>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7" name="Google Shape;97;p26"/>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26"/>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9" name="Google Shape;99;p26"/>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7"/>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27"/>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Verdana"/>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8"/>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lt1"/>
              </a:buClr>
              <a:buSzPts val="2400"/>
              <a:buChar char="•"/>
              <a:defRPr sz="2400"/>
            </a:lvl1pPr>
            <a:lvl2pPr indent="-361950" lvl="1" marL="914400" algn="l">
              <a:lnSpc>
                <a:spcPct val="90000"/>
              </a:lnSpc>
              <a:spcBef>
                <a:spcPts val="400"/>
              </a:spcBef>
              <a:spcAft>
                <a:spcPts val="0"/>
              </a:spcAft>
              <a:buClr>
                <a:schemeClr val="lt1"/>
              </a:buClr>
              <a:buSzPts val="2100"/>
              <a:buChar char="•"/>
              <a:defRPr sz="2100"/>
            </a:lvl2pPr>
            <a:lvl3pPr indent="-342900" lvl="2" marL="1371600" algn="l">
              <a:lnSpc>
                <a:spcPct val="90000"/>
              </a:lnSpc>
              <a:spcBef>
                <a:spcPts val="400"/>
              </a:spcBef>
              <a:spcAft>
                <a:spcPts val="0"/>
              </a:spcAft>
              <a:buClr>
                <a:schemeClr val="lt1"/>
              </a:buClr>
              <a:buSzPts val="1800"/>
              <a:buChar char="•"/>
              <a:defRPr sz="1800"/>
            </a:lvl3pPr>
            <a:lvl4pPr indent="-323850" lvl="3" marL="1828800" algn="l">
              <a:lnSpc>
                <a:spcPct val="90000"/>
              </a:lnSpc>
              <a:spcBef>
                <a:spcPts val="400"/>
              </a:spcBef>
              <a:spcAft>
                <a:spcPts val="0"/>
              </a:spcAft>
              <a:buClr>
                <a:schemeClr val="lt1"/>
              </a:buClr>
              <a:buSzPts val="1500"/>
              <a:buChar char="•"/>
              <a:defRPr sz="1500"/>
            </a:lvl4pPr>
            <a:lvl5pPr indent="-323850" lvl="4" marL="2286000" algn="l">
              <a:lnSpc>
                <a:spcPct val="90000"/>
              </a:lnSpc>
              <a:spcBef>
                <a:spcPts val="400"/>
              </a:spcBef>
              <a:spcAft>
                <a:spcPts val="0"/>
              </a:spcAft>
              <a:buClr>
                <a:schemeClr val="lt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8" name="Google Shape;108;p28"/>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9" name="Google Shape;109;p2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Google Shape;111;p2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9"/>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5" name="Shape 115"/>
        <p:cNvGrpSpPr/>
        <p:nvPr/>
      </p:nvGrpSpPr>
      <p:grpSpPr>
        <a:xfrm>
          <a:off x="0" y="0"/>
          <a:ext cx="0" cy="0"/>
          <a:chOff x="0" y="0"/>
          <a:chExt cx="0" cy="0"/>
        </a:xfrm>
      </p:grpSpPr>
      <p:sp>
        <p:nvSpPr>
          <p:cNvPr id="116" name="Google Shape;116;p30"/>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30"/>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sp>
        <p:nvSpPr>
          <p:cNvPr id="119" name="Google Shape;119;p31"/>
          <p:cNvSpPr txBox="1"/>
          <p:nvPr>
            <p:ph type="ctrTitle"/>
          </p:nvPr>
        </p:nvSpPr>
        <p:spPr>
          <a:xfrm>
            <a:off x="311708" y="744575"/>
            <a:ext cx="8520525" cy="2052675"/>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1"/>
          <p:cNvSpPr txBox="1"/>
          <p:nvPr>
            <p:ph idx="1" type="subTitle"/>
          </p:nvPr>
        </p:nvSpPr>
        <p:spPr>
          <a:xfrm>
            <a:off x="311700" y="2834125"/>
            <a:ext cx="8520525" cy="792675"/>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21" name="Google Shape;121;p31"/>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525" cy="572625"/>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32"/>
          <p:cNvSpPr txBox="1"/>
          <p:nvPr>
            <p:ph idx="1" type="body"/>
          </p:nvPr>
        </p:nvSpPr>
        <p:spPr>
          <a:xfrm>
            <a:off x="311700" y="1152475"/>
            <a:ext cx="8520525"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25" name="Google Shape;125;p32"/>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11" Type="http://schemas.openxmlformats.org/officeDocument/2006/relationships/slideLayout" Target="../slideLayouts/slideLayout20.xml"/><Relationship Id="rId22" Type="http://schemas.openxmlformats.org/officeDocument/2006/relationships/theme" Target="../theme/theme3.xml"/><Relationship Id="rId10" Type="http://schemas.openxmlformats.org/officeDocument/2006/relationships/slideLayout" Target="../slideLayouts/slideLayout19.xml"/><Relationship Id="rId21" Type="http://schemas.openxmlformats.org/officeDocument/2006/relationships/slideLayout" Target="../slideLayouts/slideLayout30.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1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slideLayout" Target="../slideLayouts/slideLayout28.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Montserrat"/>
              <a:buNone/>
              <a:defRPr i="0" sz="3300" u="none" cap="none" strike="noStrike">
                <a:solidFill>
                  <a:schemeClr val="lt1"/>
                </a:solidFill>
                <a:latin typeface="Montserrat"/>
                <a:ea typeface="Montserrat"/>
                <a:cs typeface="Montserrat"/>
                <a:sym typeface="Montserra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Montserrat"/>
              <a:buChar char="•"/>
              <a:defRPr i="0" sz="2100" u="none" cap="none" strike="noStrike">
                <a:solidFill>
                  <a:schemeClr val="lt1"/>
                </a:solidFill>
                <a:latin typeface="Montserrat"/>
                <a:ea typeface="Montserrat"/>
                <a:cs typeface="Montserrat"/>
                <a:sym typeface="Montserrat"/>
              </a:defRPr>
            </a:lvl1pPr>
            <a:lvl2pPr indent="-342900" lvl="1" marL="914400" marR="0" rtl="0" algn="l">
              <a:lnSpc>
                <a:spcPct val="90000"/>
              </a:lnSpc>
              <a:spcBef>
                <a:spcPts val="400"/>
              </a:spcBef>
              <a:spcAft>
                <a:spcPts val="0"/>
              </a:spcAft>
              <a:buClr>
                <a:schemeClr val="lt1"/>
              </a:buClr>
              <a:buSzPts val="1800"/>
              <a:buFont typeface="Montserrat"/>
              <a:buChar char="•"/>
              <a:defRPr i="0" sz="1800" u="none" cap="none" strike="noStrike">
                <a:solidFill>
                  <a:schemeClr val="lt1"/>
                </a:solidFill>
                <a:latin typeface="Montserrat"/>
                <a:ea typeface="Montserrat"/>
                <a:cs typeface="Montserrat"/>
                <a:sym typeface="Montserrat"/>
              </a:defRPr>
            </a:lvl2pPr>
            <a:lvl3pPr indent="-323850" lvl="2" marL="1371600" marR="0" rtl="0" algn="l">
              <a:lnSpc>
                <a:spcPct val="90000"/>
              </a:lnSpc>
              <a:spcBef>
                <a:spcPts val="400"/>
              </a:spcBef>
              <a:spcAft>
                <a:spcPts val="0"/>
              </a:spcAft>
              <a:buClr>
                <a:schemeClr val="lt1"/>
              </a:buClr>
              <a:buSzPts val="1500"/>
              <a:buFont typeface="Montserrat"/>
              <a:buChar char="•"/>
              <a:defRPr i="0" sz="1500" u="none" cap="none" strike="noStrike">
                <a:solidFill>
                  <a:schemeClr val="lt1"/>
                </a:solidFill>
                <a:latin typeface="Montserrat"/>
                <a:ea typeface="Montserrat"/>
                <a:cs typeface="Montserrat"/>
                <a:sym typeface="Montserrat"/>
              </a:defRPr>
            </a:lvl3pPr>
            <a:lvl4pPr indent="-317500" lvl="3" marL="18288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4pPr>
            <a:lvl5pPr indent="-317500" lvl="4" marL="2286000" marR="0" rtl="0" algn="l">
              <a:lnSpc>
                <a:spcPct val="90000"/>
              </a:lnSpc>
              <a:spcBef>
                <a:spcPts val="400"/>
              </a:spcBef>
              <a:spcAft>
                <a:spcPts val="0"/>
              </a:spcAft>
              <a:buClr>
                <a:schemeClr val="lt1"/>
              </a:buClr>
              <a:buSzPts val="1400"/>
              <a:buFont typeface="Montserrat"/>
              <a:buChar char="•"/>
              <a:defRPr i="0" sz="1400" u="none" cap="none" strike="noStrike">
                <a:solidFill>
                  <a:schemeClr val="lt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6pPr>
            <a:lvl7pPr indent="-317500" lvl="6" marL="32004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7pPr>
            <a:lvl8pPr indent="-317500" lvl="7" marL="36576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8pPr>
            <a:lvl9pPr indent="-317500" lvl="8" marL="4114800" marR="0" rtl="0" algn="l">
              <a:lnSpc>
                <a:spcPct val="90000"/>
              </a:lnSpc>
              <a:spcBef>
                <a:spcPts val="400"/>
              </a:spcBef>
              <a:spcAft>
                <a:spcPts val="0"/>
              </a:spcAft>
              <a:buClr>
                <a:schemeClr val="dk1"/>
              </a:buClr>
              <a:buSzPts val="1400"/>
              <a:buFont typeface="Montserrat"/>
              <a:buChar char="•"/>
              <a:defRPr i="0" sz="1400" u="none" cap="none" strike="noStrike">
                <a:solidFill>
                  <a:schemeClr val="dk1"/>
                </a:solidFill>
                <a:latin typeface="Montserrat"/>
                <a:ea typeface="Montserrat"/>
                <a:cs typeface="Montserrat"/>
                <a:sym typeface="Montserrat"/>
              </a:defRPr>
            </a:lvl9pPr>
          </a:lstStyle>
          <a:p/>
        </p:txBody>
      </p:sp>
      <p:pic>
        <p:nvPicPr>
          <p:cNvPr descr="A white text on a black background&#10;&#10;Description automatically generated" id="53" name="Google Shape;53;p13"/>
          <p:cNvPicPr preferRelativeResize="0"/>
          <p:nvPr/>
        </p:nvPicPr>
        <p:blipFill rotWithShape="1">
          <a:blip r:embed="rId2">
            <a:alphaModFix/>
          </a:blip>
          <a:srcRect b="0" l="0" r="0" t="0"/>
          <a:stretch/>
        </p:blipFill>
        <p:spPr>
          <a:xfrm>
            <a:off x="231961" y="4686563"/>
            <a:ext cx="1550864" cy="3041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forms.gle/9mT63j94TWKu46JdA"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hyperlink" Target="https://www.deeplearning.ai/resources/natural-language-processing/" TargetMode="External"/><Relationship Id="rId4" Type="http://schemas.openxmlformats.org/officeDocument/2006/relationships/hyperlink" Target="https://www.geeksforgeeks.org/natural-language-processing-nlp-pipeline/" TargetMode="External"/><Relationship Id="rId5" Type="http://schemas.openxmlformats.org/officeDocument/2006/relationships/hyperlink" Target="https://spacy.io/models" TargetMode="External"/><Relationship Id="rId6" Type="http://schemas.openxmlformats.org/officeDocument/2006/relationships/hyperlink" Target="https://scikit-learn.org/stable/tutorial/text_analytics/working_with_text_data.html" TargetMode="External"/><Relationship Id="rId7" Type="http://schemas.openxmlformats.org/officeDocument/2006/relationships/hyperlink" Target="https://www.analyticsvidhya.com/blog/2021/05/natural-language-processing-step-by-step-guid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33"/>
          <p:cNvGrpSpPr/>
          <p:nvPr/>
        </p:nvGrpSpPr>
        <p:grpSpPr>
          <a:xfrm>
            <a:off x="91638" y="304800"/>
            <a:ext cx="8892900" cy="3457050"/>
            <a:chOff x="91638" y="0"/>
            <a:chExt cx="8892900" cy="3457050"/>
          </a:xfrm>
        </p:grpSpPr>
        <p:sp>
          <p:nvSpPr>
            <p:cNvPr id="131" name="Google Shape;131;p33"/>
            <p:cNvSpPr txBox="1"/>
            <p:nvPr/>
          </p:nvSpPr>
          <p:spPr>
            <a:xfrm>
              <a:off x="91638" y="0"/>
              <a:ext cx="8892900" cy="1816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3800">
                  <a:solidFill>
                    <a:srgbClr val="AA802E"/>
                  </a:solidFill>
                  <a:latin typeface="Montserrat"/>
                  <a:ea typeface="Montserrat"/>
                  <a:cs typeface="Montserrat"/>
                  <a:sym typeface="Montserrat"/>
                </a:rPr>
                <a:t>Welcome to the </a:t>
              </a:r>
              <a:endParaRPr b="1" sz="3800">
                <a:solidFill>
                  <a:srgbClr val="AA802E"/>
                </a:solidFill>
                <a:latin typeface="Montserrat"/>
                <a:ea typeface="Montserrat"/>
                <a:cs typeface="Montserrat"/>
                <a:sym typeface="Montserrat"/>
              </a:endParaRPr>
            </a:p>
            <a:p>
              <a:pPr indent="0" lvl="0" marL="0" rtl="0" algn="ctr">
                <a:spcBef>
                  <a:spcPts val="0"/>
                </a:spcBef>
                <a:spcAft>
                  <a:spcPts val="0"/>
                </a:spcAft>
                <a:buNone/>
              </a:pPr>
              <a:r>
                <a:t/>
              </a:r>
              <a:endParaRPr b="1" sz="3800">
                <a:solidFill>
                  <a:srgbClr val="AA802E"/>
                </a:solidFill>
                <a:latin typeface="Montserrat"/>
                <a:ea typeface="Montserrat"/>
                <a:cs typeface="Montserrat"/>
                <a:sym typeface="Montserrat"/>
              </a:endParaRPr>
            </a:p>
            <a:p>
              <a:pPr indent="0" lvl="0" marL="0" rtl="0" algn="ctr">
                <a:spcBef>
                  <a:spcPts val="0"/>
                </a:spcBef>
                <a:spcAft>
                  <a:spcPts val="0"/>
                </a:spcAft>
                <a:buNone/>
              </a:pPr>
              <a:r>
                <a:rPr b="1" lang="en-GB" sz="3300">
                  <a:solidFill>
                    <a:srgbClr val="AA802E"/>
                  </a:solidFill>
                  <a:latin typeface="Montserrat"/>
                  <a:ea typeface="Montserrat"/>
                  <a:cs typeface="Montserrat"/>
                  <a:sym typeface="Montserrat"/>
                </a:rPr>
                <a:t>Revision</a:t>
              </a:r>
              <a:r>
                <a:rPr b="1" lang="en-GB" sz="3300">
                  <a:solidFill>
                    <a:srgbClr val="AA802E"/>
                  </a:solidFill>
                  <a:latin typeface="Montserrat"/>
                  <a:ea typeface="Montserrat"/>
                  <a:cs typeface="Montserrat"/>
                  <a:sym typeface="Montserrat"/>
                </a:rPr>
                <a:t>: Natural Language Processing</a:t>
              </a:r>
              <a:endParaRPr b="1" sz="3300">
                <a:solidFill>
                  <a:srgbClr val="AA802E"/>
                </a:solidFill>
                <a:latin typeface="Montserrat"/>
                <a:ea typeface="Montserrat"/>
                <a:cs typeface="Montserrat"/>
                <a:sym typeface="Montserrat"/>
              </a:endParaRPr>
            </a:p>
          </p:txBody>
        </p:sp>
        <p:sp>
          <p:nvSpPr>
            <p:cNvPr id="132" name="Google Shape;132;p33"/>
            <p:cNvSpPr txBox="1"/>
            <p:nvPr/>
          </p:nvSpPr>
          <p:spPr>
            <a:xfrm>
              <a:off x="349000" y="3047550"/>
              <a:ext cx="8199900" cy="4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500"/>
                </a:spcBef>
                <a:spcAft>
                  <a:spcPts val="1500"/>
                </a:spcAft>
                <a:buNone/>
              </a:pPr>
              <a:r>
                <a:rPr b="1" lang="en-GB" sz="1900">
                  <a:solidFill>
                    <a:schemeClr val="lt1"/>
                  </a:solidFill>
                  <a:latin typeface="Montserrat"/>
                  <a:ea typeface="Montserrat"/>
                  <a:cs typeface="Montserrat"/>
                  <a:sym typeface="Montserrat"/>
                </a:rPr>
                <a:t>Questions? Drop them in the chat. We'll have dedicated moderators answering questions.</a:t>
              </a:r>
              <a:endParaRPr b="1" sz="2800">
                <a:solidFill>
                  <a:schemeClr val="lt1"/>
                </a:solidFill>
                <a:latin typeface="Montserrat"/>
                <a:ea typeface="Montserrat"/>
                <a:cs typeface="Montserrat"/>
                <a:sym typeface="Montserrat"/>
              </a:endParaRPr>
            </a:p>
          </p:txBody>
        </p:sp>
        <p:pic>
          <p:nvPicPr>
            <p:cNvPr id="133" name="Google Shape;133;p33"/>
            <p:cNvPicPr preferRelativeResize="0"/>
            <p:nvPr/>
          </p:nvPicPr>
          <p:blipFill rotWithShape="1">
            <a:blip r:embed="rId3">
              <a:alphaModFix/>
            </a:blip>
            <a:srcRect b="0" l="0" r="0" t="0"/>
            <a:stretch/>
          </p:blipFill>
          <p:spPr>
            <a:xfrm>
              <a:off x="2734786" y="627825"/>
              <a:ext cx="3301827" cy="648100"/>
            </a:xfrm>
            <a:prstGeom prst="rect">
              <a:avLst/>
            </a:prstGeom>
            <a:noFill/>
            <a:ln>
              <a:noFill/>
            </a:ln>
          </p:spPr>
        </p:pic>
        <p:sp>
          <p:nvSpPr>
            <p:cNvPr id="134" name="Google Shape;134;p33"/>
            <p:cNvSpPr txBox="1"/>
            <p:nvPr/>
          </p:nvSpPr>
          <p:spPr>
            <a:xfrm>
              <a:off x="566700" y="2153350"/>
              <a:ext cx="7638000" cy="538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600">
                  <a:solidFill>
                    <a:srgbClr val="A9FFD7"/>
                  </a:solidFill>
                  <a:latin typeface="Montserrat"/>
                  <a:ea typeface="Montserrat"/>
                  <a:cs typeface="Montserrat"/>
                  <a:sym typeface="Montserrat"/>
                </a:rPr>
                <a:t>The session will start shortly…</a:t>
              </a:r>
              <a:endParaRPr b="1" sz="900">
                <a:solidFill>
                  <a:srgbClr val="C4A542"/>
                </a:solidFill>
                <a:latin typeface="Montserrat"/>
                <a:ea typeface="Montserrat"/>
                <a:cs typeface="Montserrat"/>
                <a:sym typeface="Montserra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2"/>
          <p:cNvSpPr txBox="1"/>
          <p:nvPr>
            <p:ph type="title"/>
          </p:nvPr>
        </p:nvSpPr>
        <p:spPr>
          <a:xfrm>
            <a:off x="2120375" y="90200"/>
            <a:ext cx="5854800" cy="2331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What is the primary challenge of NLP?</a:t>
            </a:r>
            <a:endParaRPr b="1"/>
          </a:p>
        </p:txBody>
      </p:sp>
      <p:sp>
        <p:nvSpPr>
          <p:cNvPr id="212" name="Google Shape;212;p42"/>
          <p:cNvSpPr txBox="1"/>
          <p:nvPr/>
        </p:nvSpPr>
        <p:spPr>
          <a:xfrm>
            <a:off x="1527000" y="2234000"/>
            <a:ext cx="66276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Handling ambiguity in natural language</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Handling tokenisation</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Handling POS tagging</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All of the above</a:t>
            </a:r>
            <a:endParaRPr sz="2200">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3"/>
          <p:cNvSpPr txBox="1"/>
          <p:nvPr>
            <p:ph type="title"/>
          </p:nvPr>
        </p:nvSpPr>
        <p:spPr>
          <a:xfrm>
            <a:off x="2120375" y="90200"/>
            <a:ext cx="5854800" cy="2331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What is the primary challenge of NLP?</a:t>
            </a:r>
            <a:endParaRPr b="1"/>
          </a:p>
        </p:txBody>
      </p:sp>
      <p:sp>
        <p:nvSpPr>
          <p:cNvPr id="218" name="Google Shape;218;p43"/>
          <p:cNvSpPr txBox="1"/>
          <p:nvPr/>
        </p:nvSpPr>
        <p:spPr>
          <a:xfrm>
            <a:off x="1527000" y="2234000"/>
            <a:ext cx="66276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C4A542"/>
              </a:buClr>
              <a:buSzPts val="2200"/>
              <a:buFont typeface="Montserrat"/>
              <a:buAutoNum type="arabicPeriod"/>
            </a:pPr>
            <a:r>
              <a:rPr b="1" lang="en-GB" sz="2200">
                <a:solidFill>
                  <a:srgbClr val="C4A542"/>
                </a:solidFill>
                <a:latin typeface="Montserrat"/>
                <a:ea typeface="Montserrat"/>
                <a:cs typeface="Montserrat"/>
                <a:sym typeface="Montserrat"/>
              </a:rPr>
              <a:t>Handling ambiguity in natural language</a:t>
            </a:r>
            <a:endParaRPr b="1" sz="2200">
              <a:solidFill>
                <a:srgbClr val="C4A542"/>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Handling tokenisation</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Handling POS tagging</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All of the above</a:t>
            </a:r>
            <a:endParaRPr sz="22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4"/>
          <p:cNvSpPr txBox="1"/>
          <p:nvPr>
            <p:ph type="title"/>
          </p:nvPr>
        </p:nvSpPr>
        <p:spPr>
          <a:xfrm>
            <a:off x="616800" y="0"/>
            <a:ext cx="7910400" cy="2331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What does POS tagging stand for?</a:t>
            </a:r>
            <a:endParaRPr b="1"/>
          </a:p>
        </p:txBody>
      </p:sp>
      <p:sp>
        <p:nvSpPr>
          <p:cNvPr id="224" name="Google Shape;224;p44"/>
          <p:cNvSpPr txBox="1"/>
          <p:nvPr/>
        </p:nvSpPr>
        <p:spPr>
          <a:xfrm>
            <a:off x="1527000" y="2234000"/>
            <a:ext cx="66276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Position-of-Speech</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Part-of-Speech</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Pattern-of-Speech</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Potential-of-Speech</a:t>
            </a:r>
            <a:endParaRPr sz="220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5"/>
          <p:cNvSpPr txBox="1"/>
          <p:nvPr>
            <p:ph type="title"/>
          </p:nvPr>
        </p:nvSpPr>
        <p:spPr>
          <a:xfrm>
            <a:off x="616800" y="0"/>
            <a:ext cx="7910400" cy="2331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What does POS tagging stand for?</a:t>
            </a:r>
            <a:endParaRPr b="1"/>
          </a:p>
        </p:txBody>
      </p:sp>
      <p:sp>
        <p:nvSpPr>
          <p:cNvPr id="230" name="Google Shape;230;p45"/>
          <p:cNvSpPr txBox="1"/>
          <p:nvPr/>
        </p:nvSpPr>
        <p:spPr>
          <a:xfrm>
            <a:off x="1527000" y="2234000"/>
            <a:ext cx="66276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Position-of-Speech</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rgbClr val="C4A542"/>
              </a:buClr>
              <a:buSzPts val="2200"/>
              <a:buFont typeface="Montserrat"/>
              <a:buAutoNum type="arabicPeriod"/>
            </a:pPr>
            <a:r>
              <a:rPr b="1" lang="en-GB" sz="2200">
                <a:solidFill>
                  <a:srgbClr val="C4A542"/>
                </a:solidFill>
                <a:latin typeface="Montserrat"/>
                <a:ea typeface="Montserrat"/>
                <a:cs typeface="Montserrat"/>
                <a:sym typeface="Montserrat"/>
              </a:rPr>
              <a:t>Part-of-Speech</a:t>
            </a:r>
            <a:endParaRPr b="1" sz="2200">
              <a:solidFill>
                <a:srgbClr val="C4A542"/>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Pattern-of-Speech</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Potential-of-Speech</a:t>
            </a:r>
            <a:endParaRPr sz="220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6"/>
          <p:cNvSpPr txBox="1"/>
          <p:nvPr>
            <p:ph type="title"/>
          </p:nvPr>
        </p:nvSpPr>
        <p:spPr>
          <a:xfrm>
            <a:off x="706800" y="125675"/>
            <a:ext cx="7730400" cy="169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Which task involves reducing words to their base or root form?</a:t>
            </a:r>
            <a:endParaRPr b="1"/>
          </a:p>
        </p:txBody>
      </p:sp>
      <p:sp>
        <p:nvSpPr>
          <p:cNvPr id="236" name="Google Shape;236;p46"/>
          <p:cNvSpPr txBox="1"/>
          <p:nvPr/>
        </p:nvSpPr>
        <p:spPr>
          <a:xfrm>
            <a:off x="800075" y="1934375"/>
            <a:ext cx="77304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Tokenisation</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Named Entity Recognition</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Lemmatisation</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Sentiment Analysis</a:t>
            </a:r>
            <a:endParaRPr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7"/>
          <p:cNvSpPr txBox="1"/>
          <p:nvPr>
            <p:ph type="title"/>
          </p:nvPr>
        </p:nvSpPr>
        <p:spPr>
          <a:xfrm>
            <a:off x="706800" y="125675"/>
            <a:ext cx="7730400" cy="169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Which task involves reducing words to their base or root form?</a:t>
            </a:r>
            <a:endParaRPr b="1"/>
          </a:p>
        </p:txBody>
      </p:sp>
      <p:sp>
        <p:nvSpPr>
          <p:cNvPr id="242" name="Google Shape;242;p47"/>
          <p:cNvSpPr txBox="1"/>
          <p:nvPr/>
        </p:nvSpPr>
        <p:spPr>
          <a:xfrm>
            <a:off x="800075" y="1934375"/>
            <a:ext cx="77304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Tokenisation</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Named Entity Recognition</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rgbClr val="C4A542"/>
              </a:buClr>
              <a:buSzPts val="2200"/>
              <a:buFont typeface="Montserrat"/>
              <a:buAutoNum type="arabicPeriod"/>
            </a:pPr>
            <a:r>
              <a:rPr b="1" lang="en-GB" sz="2200">
                <a:solidFill>
                  <a:srgbClr val="C4A542"/>
                </a:solidFill>
                <a:latin typeface="Montserrat"/>
                <a:ea typeface="Montserrat"/>
                <a:cs typeface="Montserrat"/>
                <a:sym typeface="Montserrat"/>
              </a:rPr>
              <a:t>Lemmatisation</a:t>
            </a:r>
            <a:endParaRPr b="1" sz="2200">
              <a:solidFill>
                <a:srgbClr val="C4A542"/>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Sentiment Analysis</a:t>
            </a:r>
            <a:endParaRPr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8"/>
          <p:cNvSpPr txBox="1"/>
          <p:nvPr>
            <p:ph type="title"/>
          </p:nvPr>
        </p:nvSpPr>
        <p:spPr>
          <a:xfrm>
            <a:off x="551425" y="90200"/>
            <a:ext cx="80346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Stop words are words that are considered to be of little value in text analysis and are typically removed during preprocessing.</a:t>
            </a:r>
            <a:endParaRPr b="1"/>
          </a:p>
        </p:txBody>
      </p:sp>
      <p:sp>
        <p:nvSpPr>
          <p:cNvPr id="248" name="Google Shape;248;p48"/>
          <p:cNvSpPr txBox="1"/>
          <p:nvPr/>
        </p:nvSpPr>
        <p:spPr>
          <a:xfrm>
            <a:off x="2577850" y="2623525"/>
            <a:ext cx="52734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True</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False</a:t>
            </a:r>
            <a:endParaRPr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9"/>
          <p:cNvSpPr txBox="1"/>
          <p:nvPr>
            <p:ph type="title"/>
          </p:nvPr>
        </p:nvSpPr>
        <p:spPr>
          <a:xfrm>
            <a:off x="551425" y="90200"/>
            <a:ext cx="80346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Stop words are words that are considered to be of little value in text analysis and are typically removed during preprocessing.</a:t>
            </a:r>
            <a:endParaRPr b="1"/>
          </a:p>
        </p:txBody>
      </p:sp>
      <p:sp>
        <p:nvSpPr>
          <p:cNvPr id="254" name="Google Shape;254;p49"/>
          <p:cNvSpPr txBox="1"/>
          <p:nvPr/>
        </p:nvSpPr>
        <p:spPr>
          <a:xfrm>
            <a:off x="2577850" y="2623525"/>
            <a:ext cx="52734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C4A542"/>
              </a:buClr>
              <a:buSzPts val="2200"/>
              <a:buFont typeface="Montserrat"/>
              <a:buAutoNum type="arabicPeriod"/>
            </a:pPr>
            <a:r>
              <a:rPr b="1" lang="en-GB" sz="2200">
                <a:solidFill>
                  <a:srgbClr val="C4A542"/>
                </a:solidFill>
                <a:latin typeface="Montserrat"/>
                <a:ea typeface="Montserrat"/>
                <a:cs typeface="Montserrat"/>
                <a:sym typeface="Montserrat"/>
              </a:rPr>
              <a:t>True</a:t>
            </a:r>
            <a:endParaRPr b="1" sz="2200">
              <a:solidFill>
                <a:srgbClr val="C4A542"/>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False</a:t>
            </a:r>
            <a:endParaRPr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0"/>
          <p:cNvSpPr txBox="1"/>
          <p:nvPr>
            <p:ph type="title"/>
          </p:nvPr>
        </p:nvSpPr>
        <p:spPr>
          <a:xfrm>
            <a:off x="320875" y="90200"/>
            <a:ext cx="86022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Which NLP technique is used to assign syntactic structure to sentences by analysing the dependencies between words? </a:t>
            </a:r>
            <a:endParaRPr b="1"/>
          </a:p>
        </p:txBody>
      </p:sp>
      <p:sp>
        <p:nvSpPr>
          <p:cNvPr id="260" name="Google Shape;260;p50"/>
          <p:cNvSpPr txBox="1"/>
          <p:nvPr/>
        </p:nvSpPr>
        <p:spPr>
          <a:xfrm>
            <a:off x="2577850" y="2623525"/>
            <a:ext cx="52734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Dependency</a:t>
            </a:r>
            <a:r>
              <a:rPr lang="en-GB" sz="2200">
                <a:solidFill>
                  <a:schemeClr val="lt1"/>
                </a:solidFill>
                <a:latin typeface="Montserrat"/>
                <a:ea typeface="Montserrat"/>
                <a:cs typeface="Montserrat"/>
                <a:sym typeface="Montserrat"/>
              </a:rPr>
              <a:t> Parsing</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POS Tagging</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Named Entity Recognition</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Sentiment Analysis</a:t>
            </a:r>
            <a:endParaRPr sz="22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1"/>
          <p:cNvSpPr txBox="1"/>
          <p:nvPr>
            <p:ph type="title"/>
          </p:nvPr>
        </p:nvSpPr>
        <p:spPr>
          <a:xfrm>
            <a:off x="320875" y="90200"/>
            <a:ext cx="86022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Which NLP technique is used to assign syntactic structure to sentences by analysing the dependencies between words? </a:t>
            </a:r>
            <a:endParaRPr b="1"/>
          </a:p>
        </p:txBody>
      </p:sp>
      <p:sp>
        <p:nvSpPr>
          <p:cNvPr id="266" name="Google Shape;266;p51"/>
          <p:cNvSpPr txBox="1"/>
          <p:nvPr/>
        </p:nvSpPr>
        <p:spPr>
          <a:xfrm>
            <a:off x="2577850" y="2623525"/>
            <a:ext cx="52734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C4A542"/>
              </a:buClr>
              <a:buSzPts val="2200"/>
              <a:buFont typeface="Montserrat"/>
              <a:buAutoNum type="arabicPeriod"/>
            </a:pPr>
            <a:r>
              <a:rPr b="1" lang="en-GB" sz="2200">
                <a:solidFill>
                  <a:srgbClr val="C4A542"/>
                </a:solidFill>
                <a:latin typeface="Montserrat"/>
                <a:ea typeface="Montserrat"/>
                <a:cs typeface="Montserrat"/>
                <a:sym typeface="Montserrat"/>
              </a:rPr>
              <a:t>Dependency Parsing</a:t>
            </a:r>
            <a:endParaRPr b="1" sz="2200">
              <a:solidFill>
                <a:srgbClr val="C4A542"/>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POS Tagging</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Named Entity Recognition</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Sentiment Analysis</a:t>
            </a:r>
            <a:endParaRPr sz="22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34"/>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40" name="Google Shape;140;p34"/>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Data Science Session Housekeeping</a:t>
            </a:r>
            <a:endParaRPr b="1"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41" name="Google Shape;141;p34"/>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42" name="Google Shape;142;p34"/>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43" name="Google Shape;143;p34"/>
          <p:cNvSpPr txBox="1"/>
          <p:nvPr/>
        </p:nvSpPr>
        <p:spPr>
          <a:xfrm>
            <a:off x="921218" y="1076317"/>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The use of disrespectful language is prohibited in the questions, this is a supportive, learning environment for all - please engage accordingly. </a:t>
            </a:r>
            <a:r>
              <a:rPr b="1" lang="en-GB" sz="1500">
                <a:latin typeface="Montserrat"/>
                <a:ea typeface="Montserrat"/>
                <a:cs typeface="Montserrat"/>
                <a:sym typeface="Montserrat"/>
              </a:rPr>
              <a:t>(Fundamental British Values: Mutual Respect and Tolerance)</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No question is daft or silly - </a:t>
            </a:r>
            <a:r>
              <a:rPr b="1" lang="en-GB" sz="1500">
                <a:latin typeface="Montserrat"/>
                <a:ea typeface="Montserrat"/>
                <a:cs typeface="Montserrat"/>
                <a:sym typeface="Montserrat"/>
              </a:rPr>
              <a:t>ask them! </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solidFill>
                  <a:schemeClr val="dk1"/>
                </a:solidFill>
                <a:latin typeface="Montserrat"/>
                <a:ea typeface="Montserrat"/>
                <a:cs typeface="Montserrat"/>
                <a:sym typeface="Montserrat"/>
              </a:rPr>
              <a:t>There are </a:t>
            </a:r>
            <a:r>
              <a:rPr b="1" lang="en-GB" sz="1500">
                <a:solidFill>
                  <a:schemeClr val="dk1"/>
                </a:solidFill>
                <a:latin typeface="Montserrat"/>
                <a:ea typeface="Montserrat"/>
                <a:cs typeface="Montserrat"/>
                <a:sym typeface="Montserrat"/>
              </a:rPr>
              <a:t>Q&amp;A sessions</a:t>
            </a:r>
            <a:r>
              <a:rPr lang="en-GB" sz="1500">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If you have any questions outside of this lecture, or that are not answered during this lecture, please do submit these for upcoming Academic Sessions. You can submit these questions here: </a:t>
            </a:r>
            <a:r>
              <a:rPr b="1" lang="en-GB" sz="1500" u="sng">
                <a:solidFill>
                  <a:schemeClr val="hlink"/>
                </a:solidFill>
                <a:latin typeface="Montserrat"/>
                <a:ea typeface="Montserrat"/>
                <a:cs typeface="Montserrat"/>
                <a:sym typeface="Montserrat"/>
                <a:hlinkClick r:id="rId4"/>
              </a:rPr>
              <a:t>Questions</a:t>
            </a:r>
            <a:endParaRPr b="1" i="0" sz="1300" u="none" cap="none" strike="noStrike">
              <a:solidFill>
                <a:schemeClr val="dk1"/>
              </a:solidFill>
              <a:latin typeface="Montserrat"/>
              <a:ea typeface="Montserrat"/>
              <a:cs typeface="Montserrat"/>
              <a:sym typeface="Montserrat"/>
            </a:endParaRPr>
          </a:p>
        </p:txBody>
      </p:sp>
      <p:cxnSp>
        <p:nvCxnSpPr>
          <p:cNvPr id="144" name="Google Shape;144;p34"/>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45" name="Google Shape;145;p34"/>
          <p:cNvPicPr preferRelativeResize="0"/>
          <p:nvPr/>
        </p:nvPicPr>
        <p:blipFill rotWithShape="1">
          <a:blip r:embed="rId5">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2"/>
          <p:cNvSpPr txBox="1"/>
          <p:nvPr>
            <p:ph type="title"/>
          </p:nvPr>
        </p:nvSpPr>
        <p:spPr>
          <a:xfrm>
            <a:off x="1748900" y="90200"/>
            <a:ext cx="63420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The process of understanding the meaning and interpretation of words, signs, and sentence structure is called as</a:t>
            </a:r>
            <a:endParaRPr b="1"/>
          </a:p>
        </p:txBody>
      </p:sp>
      <p:sp>
        <p:nvSpPr>
          <p:cNvPr id="272" name="Google Shape;272;p52"/>
          <p:cNvSpPr txBox="1"/>
          <p:nvPr/>
        </p:nvSpPr>
        <p:spPr>
          <a:xfrm>
            <a:off x="2577850" y="2623525"/>
            <a:ext cx="52734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Tokenisation</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Lexical Analysis</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Semantic Analysis</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Sentiment Analysis</a:t>
            </a:r>
            <a:endParaRPr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3"/>
          <p:cNvSpPr txBox="1"/>
          <p:nvPr>
            <p:ph type="title"/>
          </p:nvPr>
        </p:nvSpPr>
        <p:spPr>
          <a:xfrm>
            <a:off x="1748900" y="90200"/>
            <a:ext cx="63420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The process of understanding the meaning and interpretation of words, signs, and sentence structure is called as</a:t>
            </a:r>
            <a:endParaRPr b="1"/>
          </a:p>
        </p:txBody>
      </p:sp>
      <p:sp>
        <p:nvSpPr>
          <p:cNvPr id="278" name="Google Shape;278;p53"/>
          <p:cNvSpPr txBox="1"/>
          <p:nvPr/>
        </p:nvSpPr>
        <p:spPr>
          <a:xfrm>
            <a:off x="2577850" y="2623525"/>
            <a:ext cx="52734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Tokenisation</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Lexical Analysis</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rgbClr val="C4A542"/>
              </a:buClr>
              <a:buSzPts val="2200"/>
              <a:buFont typeface="Montserrat"/>
              <a:buAutoNum type="arabicPeriod"/>
            </a:pPr>
            <a:r>
              <a:rPr b="1" lang="en-GB" sz="2200">
                <a:solidFill>
                  <a:srgbClr val="C4A542"/>
                </a:solidFill>
                <a:latin typeface="Montserrat"/>
                <a:ea typeface="Montserrat"/>
                <a:cs typeface="Montserrat"/>
                <a:sym typeface="Montserrat"/>
              </a:rPr>
              <a:t>Semantic Analysis</a:t>
            </a:r>
            <a:endParaRPr b="1" sz="2200">
              <a:solidFill>
                <a:srgbClr val="C4A542"/>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Sentiment Analysis</a:t>
            </a:r>
            <a:endParaRPr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4"/>
          <p:cNvSpPr txBox="1"/>
          <p:nvPr>
            <p:ph type="title"/>
          </p:nvPr>
        </p:nvSpPr>
        <p:spPr>
          <a:xfrm>
            <a:off x="468825" y="90200"/>
            <a:ext cx="81804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The sentence "</a:t>
            </a:r>
            <a:r>
              <a:rPr b="1" lang="en-GB"/>
              <a:t>I was at the construction site yesterday and saw a crane.</a:t>
            </a:r>
            <a:r>
              <a:rPr b="1" lang="en-GB"/>
              <a:t>" contains which type of ambiguity?</a:t>
            </a:r>
            <a:endParaRPr b="1"/>
          </a:p>
        </p:txBody>
      </p:sp>
      <p:sp>
        <p:nvSpPr>
          <p:cNvPr id="284" name="Google Shape;284;p54"/>
          <p:cNvSpPr txBox="1"/>
          <p:nvPr/>
        </p:nvSpPr>
        <p:spPr>
          <a:xfrm>
            <a:off x="2577850" y="2623525"/>
            <a:ext cx="52734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Syntactic</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Semantic</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Lexical</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Pragmatic</a:t>
            </a:r>
            <a:endParaRPr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5"/>
          <p:cNvSpPr txBox="1"/>
          <p:nvPr/>
        </p:nvSpPr>
        <p:spPr>
          <a:xfrm>
            <a:off x="2577850" y="2623525"/>
            <a:ext cx="52734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Syntactic</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rgbClr val="C4A542"/>
              </a:buClr>
              <a:buSzPts val="2200"/>
              <a:buFont typeface="Montserrat"/>
              <a:buAutoNum type="arabicPeriod"/>
            </a:pPr>
            <a:r>
              <a:rPr b="1" lang="en-GB" sz="2200">
                <a:solidFill>
                  <a:srgbClr val="C4A542"/>
                </a:solidFill>
                <a:latin typeface="Montserrat"/>
                <a:ea typeface="Montserrat"/>
                <a:cs typeface="Montserrat"/>
                <a:sym typeface="Montserrat"/>
              </a:rPr>
              <a:t>Semantic</a:t>
            </a:r>
            <a:endParaRPr b="1" sz="2200">
              <a:solidFill>
                <a:srgbClr val="C4A542"/>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Lexical</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Pragmatic</a:t>
            </a:r>
            <a:endParaRPr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lt1"/>
              </a:solidFill>
              <a:latin typeface="Montserrat"/>
              <a:ea typeface="Montserrat"/>
              <a:cs typeface="Montserrat"/>
              <a:sym typeface="Montserrat"/>
            </a:endParaRPr>
          </a:p>
        </p:txBody>
      </p:sp>
      <p:sp>
        <p:nvSpPr>
          <p:cNvPr id="290" name="Google Shape;290;p55"/>
          <p:cNvSpPr txBox="1"/>
          <p:nvPr>
            <p:ph type="title"/>
          </p:nvPr>
        </p:nvSpPr>
        <p:spPr>
          <a:xfrm>
            <a:off x="468825" y="90200"/>
            <a:ext cx="81804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The sentence "I was at the construction site yesterday and saw a crane." contains which type of ambiguity?</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6"/>
          <p:cNvSpPr txBox="1"/>
          <p:nvPr>
            <p:ph type="title"/>
          </p:nvPr>
        </p:nvSpPr>
        <p:spPr>
          <a:xfrm>
            <a:off x="1748900" y="90200"/>
            <a:ext cx="63420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The sentence "I saw bats" contains which type of ambiguity?</a:t>
            </a:r>
            <a:endParaRPr b="1"/>
          </a:p>
        </p:txBody>
      </p:sp>
      <p:sp>
        <p:nvSpPr>
          <p:cNvPr id="296" name="Google Shape;296;p56"/>
          <p:cNvSpPr txBox="1"/>
          <p:nvPr/>
        </p:nvSpPr>
        <p:spPr>
          <a:xfrm>
            <a:off x="2577850" y="2623525"/>
            <a:ext cx="52734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Syntactic</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Semantic</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Lexical</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Pragmatic</a:t>
            </a:r>
            <a:endParaRPr sz="2200">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7"/>
          <p:cNvSpPr txBox="1"/>
          <p:nvPr>
            <p:ph type="title"/>
          </p:nvPr>
        </p:nvSpPr>
        <p:spPr>
          <a:xfrm>
            <a:off x="1748900" y="90200"/>
            <a:ext cx="63420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The sentence "I saw bats" contains which type of ambiguity?</a:t>
            </a:r>
            <a:endParaRPr b="1"/>
          </a:p>
        </p:txBody>
      </p:sp>
      <p:sp>
        <p:nvSpPr>
          <p:cNvPr id="302" name="Google Shape;302;p57"/>
          <p:cNvSpPr txBox="1"/>
          <p:nvPr/>
        </p:nvSpPr>
        <p:spPr>
          <a:xfrm>
            <a:off x="2577850" y="2623525"/>
            <a:ext cx="52734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Syntactic</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Semantic</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rgbClr val="C4A542"/>
              </a:buClr>
              <a:buSzPts val="2200"/>
              <a:buFont typeface="Montserrat"/>
              <a:buAutoNum type="arabicPeriod"/>
            </a:pPr>
            <a:r>
              <a:rPr b="1" lang="en-GB" sz="2200">
                <a:solidFill>
                  <a:srgbClr val="C4A542"/>
                </a:solidFill>
                <a:latin typeface="Montserrat"/>
                <a:ea typeface="Montserrat"/>
                <a:cs typeface="Montserrat"/>
                <a:sym typeface="Montserrat"/>
              </a:rPr>
              <a:t>Lexical</a:t>
            </a:r>
            <a:endParaRPr b="1" sz="2200">
              <a:solidFill>
                <a:srgbClr val="C4A542"/>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Pragmatic</a:t>
            </a:r>
            <a:endParaRPr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8"/>
          <p:cNvSpPr txBox="1"/>
          <p:nvPr>
            <p:ph type="title"/>
          </p:nvPr>
        </p:nvSpPr>
        <p:spPr>
          <a:xfrm>
            <a:off x="1249650" y="0"/>
            <a:ext cx="66447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What is the purpose of tokenisation in NLP?</a:t>
            </a:r>
            <a:endParaRPr b="1"/>
          </a:p>
        </p:txBody>
      </p:sp>
      <p:sp>
        <p:nvSpPr>
          <p:cNvPr id="308" name="Google Shape;308;p58"/>
          <p:cNvSpPr txBox="1"/>
          <p:nvPr/>
        </p:nvSpPr>
        <p:spPr>
          <a:xfrm>
            <a:off x="1138325" y="2197850"/>
            <a:ext cx="7512600" cy="2555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To convert text into numerical feature vectors</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To assign part-of-speech tags to words in a sentence</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To remove stop words from the text</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To split text into individual words or tokens</a:t>
            </a:r>
            <a:endParaRPr sz="22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9"/>
          <p:cNvSpPr txBox="1"/>
          <p:nvPr>
            <p:ph type="title"/>
          </p:nvPr>
        </p:nvSpPr>
        <p:spPr>
          <a:xfrm>
            <a:off x="1249650" y="0"/>
            <a:ext cx="6644700" cy="2409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a:t>What is the purpose of tokenisation in NLP?</a:t>
            </a:r>
            <a:endParaRPr b="1"/>
          </a:p>
        </p:txBody>
      </p:sp>
      <p:sp>
        <p:nvSpPr>
          <p:cNvPr id="314" name="Google Shape;314;p59"/>
          <p:cNvSpPr txBox="1"/>
          <p:nvPr/>
        </p:nvSpPr>
        <p:spPr>
          <a:xfrm>
            <a:off x="1138325" y="2197850"/>
            <a:ext cx="7512600" cy="2555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To convert text into numerical feature vectors</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To assign part-of-speech tags to words in a sentence</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chemeClr val="lt1"/>
              </a:buClr>
              <a:buSzPts val="2200"/>
              <a:buFont typeface="Montserrat"/>
              <a:buAutoNum type="arabicPeriod"/>
            </a:pPr>
            <a:r>
              <a:rPr lang="en-GB" sz="2200">
                <a:solidFill>
                  <a:schemeClr val="lt1"/>
                </a:solidFill>
                <a:latin typeface="Montserrat"/>
                <a:ea typeface="Montserrat"/>
                <a:cs typeface="Montserrat"/>
                <a:sym typeface="Montserrat"/>
              </a:rPr>
              <a:t>To remove stop words from the text</a:t>
            </a:r>
            <a:endParaRPr sz="2200">
              <a:solidFill>
                <a:schemeClr val="lt1"/>
              </a:solidFill>
              <a:latin typeface="Montserrat"/>
              <a:ea typeface="Montserrat"/>
              <a:cs typeface="Montserrat"/>
              <a:sym typeface="Montserrat"/>
            </a:endParaRPr>
          </a:p>
          <a:p>
            <a:pPr indent="-368300" lvl="0" marL="457200" rtl="0" algn="l">
              <a:spcBef>
                <a:spcPts val="0"/>
              </a:spcBef>
              <a:spcAft>
                <a:spcPts val="0"/>
              </a:spcAft>
              <a:buClr>
                <a:srgbClr val="C4A542"/>
              </a:buClr>
              <a:buSzPts val="2200"/>
              <a:buFont typeface="Montserrat"/>
              <a:buAutoNum type="arabicPeriod"/>
            </a:pPr>
            <a:r>
              <a:rPr b="1" lang="en-GB" sz="2200">
                <a:solidFill>
                  <a:srgbClr val="C4A542"/>
                </a:solidFill>
                <a:latin typeface="Montserrat"/>
                <a:ea typeface="Montserrat"/>
                <a:cs typeface="Montserrat"/>
                <a:sym typeface="Montserrat"/>
              </a:rPr>
              <a:t>To split text into individual words or tokens</a:t>
            </a:r>
            <a:endParaRPr b="1" sz="2200">
              <a:solidFill>
                <a:srgbClr val="C4A542"/>
              </a:solidFill>
              <a:latin typeface="Montserrat"/>
              <a:ea typeface="Montserrat"/>
              <a:cs typeface="Montserrat"/>
              <a:sym typeface="Montserrat"/>
            </a:endParaRPr>
          </a:p>
          <a:p>
            <a:pPr indent="0" lvl="0" marL="457200" rtl="0" algn="l">
              <a:spcBef>
                <a:spcPts val="0"/>
              </a:spcBef>
              <a:spcAft>
                <a:spcPts val="0"/>
              </a:spcAft>
              <a:buNone/>
            </a:pPr>
            <a:r>
              <a:t/>
            </a:r>
            <a:endParaRPr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0"/>
          <p:cNvSpPr txBox="1"/>
          <p:nvPr/>
        </p:nvSpPr>
        <p:spPr>
          <a:xfrm>
            <a:off x="620325" y="1040900"/>
            <a:ext cx="8059800" cy="31959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1"/>
              </a:buClr>
              <a:buSzPts val="2100"/>
              <a:buFont typeface="Montserrat"/>
              <a:buChar char="❖"/>
            </a:pPr>
            <a:r>
              <a:rPr i="1" lang="en-GB" sz="2100" u="sng">
                <a:solidFill>
                  <a:schemeClr val="hlink"/>
                </a:solidFill>
                <a:latin typeface="Montserrat"/>
                <a:ea typeface="Montserrat"/>
                <a:cs typeface="Montserrat"/>
                <a:sym typeface="Montserrat"/>
                <a:hlinkClick r:id="rId3"/>
              </a:rPr>
              <a:t>https://www.deeplearning.ai/resources/natural-language-processing/</a:t>
            </a:r>
            <a:endParaRPr i="1" sz="2100">
              <a:solidFill>
                <a:schemeClr val="lt1"/>
              </a:solidFill>
              <a:latin typeface="Montserrat"/>
              <a:ea typeface="Montserrat"/>
              <a:cs typeface="Montserrat"/>
              <a:sym typeface="Montserrat"/>
            </a:endParaRPr>
          </a:p>
          <a:p>
            <a:pPr indent="-361950" lvl="0" marL="457200" rtl="0" algn="l">
              <a:spcBef>
                <a:spcPts val="0"/>
              </a:spcBef>
              <a:spcAft>
                <a:spcPts val="0"/>
              </a:spcAft>
              <a:buClr>
                <a:schemeClr val="lt1"/>
              </a:buClr>
              <a:buSzPts val="2100"/>
              <a:buFont typeface="Montserrat"/>
              <a:buChar char="❖"/>
            </a:pPr>
            <a:r>
              <a:rPr i="1" lang="en-GB" sz="2100" u="sng">
                <a:solidFill>
                  <a:schemeClr val="hlink"/>
                </a:solidFill>
                <a:latin typeface="Montserrat"/>
                <a:ea typeface="Montserrat"/>
                <a:cs typeface="Montserrat"/>
                <a:sym typeface="Montserrat"/>
                <a:hlinkClick r:id="rId4"/>
              </a:rPr>
              <a:t>https://www.geeksforgeeks.org/natural-language-processing-nlp-pipeline/</a:t>
            </a:r>
            <a:endParaRPr i="1" sz="2100">
              <a:solidFill>
                <a:schemeClr val="lt1"/>
              </a:solidFill>
              <a:latin typeface="Montserrat"/>
              <a:ea typeface="Montserrat"/>
              <a:cs typeface="Montserrat"/>
              <a:sym typeface="Montserrat"/>
            </a:endParaRPr>
          </a:p>
          <a:p>
            <a:pPr indent="-361950" lvl="0" marL="457200" rtl="0" algn="l">
              <a:spcBef>
                <a:spcPts val="0"/>
              </a:spcBef>
              <a:spcAft>
                <a:spcPts val="0"/>
              </a:spcAft>
              <a:buClr>
                <a:schemeClr val="lt1"/>
              </a:buClr>
              <a:buSzPts val="2100"/>
              <a:buFont typeface="Montserrat"/>
              <a:buChar char="❖"/>
            </a:pPr>
            <a:r>
              <a:rPr i="1" lang="en-GB" sz="2100" u="sng">
                <a:solidFill>
                  <a:schemeClr val="hlink"/>
                </a:solidFill>
                <a:latin typeface="Montserrat"/>
                <a:ea typeface="Montserrat"/>
                <a:cs typeface="Montserrat"/>
                <a:sym typeface="Montserrat"/>
                <a:hlinkClick r:id="rId5"/>
              </a:rPr>
              <a:t>https://spacy.io/models</a:t>
            </a:r>
            <a:endParaRPr i="1" sz="2100">
              <a:solidFill>
                <a:schemeClr val="lt1"/>
              </a:solidFill>
              <a:latin typeface="Montserrat"/>
              <a:ea typeface="Montserrat"/>
              <a:cs typeface="Montserrat"/>
              <a:sym typeface="Montserrat"/>
            </a:endParaRPr>
          </a:p>
          <a:p>
            <a:pPr indent="-361950" lvl="0" marL="457200" rtl="0" algn="l">
              <a:spcBef>
                <a:spcPts val="0"/>
              </a:spcBef>
              <a:spcAft>
                <a:spcPts val="0"/>
              </a:spcAft>
              <a:buClr>
                <a:schemeClr val="lt1"/>
              </a:buClr>
              <a:buSzPts val="2100"/>
              <a:buFont typeface="Montserrat"/>
              <a:buChar char="❖"/>
            </a:pPr>
            <a:r>
              <a:rPr i="1" lang="en-GB" sz="2100" u="sng">
                <a:solidFill>
                  <a:schemeClr val="hlink"/>
                </a:solidFill>
                <a:latin typeface="Montserrat"/>
                <a:ea typeface="Montserrat"/>
                <a:cs typeface="Montserrat"/>
                <a:sym typeface="Montserrat"/>
                <a:hlinkClick r:id="rId6"/>
              </a:rPr>
              <a:t>https://scikit-learn.org/stable/tutorial/text_analytics/working_with_text_data.html</a:t>
            </a:r>
            <a:endParaRPr i="1" sz="2100">
              <a:solidFill>
                <a:schemeClr val="lt1"/>
              </a:solidFill>
              <a:latin typeface="Montserrat"/>
              <a:ea typeface="Montserrat"/>
              <a:cs typeface="Montserrat"/>
              <a:sym typeface="Montserrat"/>
            </a:endParaRPr>
          </a:p>
          <a:p>
            <a:pPr indent="-361950" lvl="0" marL="457200" rtl="0" algn="l">
              <a:spcBef>
                <a:spcPts val="0"/>
              </a:spcBef>
              <a:spcAft>
                <a:spcPts val="0"/>
              </a:spcAft>
              <a:buClr>
                <a:schemeClr val="lt1"/>
              </a:buClr>
              <a:buSzPts val="2100"/>
              <a:buFont typeface="Montserrat"/>
              <a:buChar char="❖"/>
            </a:pPr>
            <a:r>
              <a:rPr i="1" lang="en-GB" sz="2100" u="sng">
                <a:solidFill>
                  <a:schemeClr val="hlink"/>
                </a:solidFill>
                <a:latin typeface="Montserrat"/>
                <a:ea typeface="Montserrat"/>
                <a:cs typeface="Montserrat"/>
                <a:sym typeface="Montserrat"/>
                <a:hlinkClick r:id="rId7"/>
              </a:rPr>
              <a:t>https://www.analyticsvidhya.com/blog/2021/05/natural-language-processing-step-by-step-guide/</a:t>
            </a:r>
            <a:endParaRPr i="1" sz="21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i="1" sz="2100">
              <a:solidFill>
                <a:schemeClr val="lt1"/>
              </a:solidFill>
              <a:latin typeface="Montserrat"/>
              <a:ea typeface="Montserrat"/>
              <a:cs typeface="Montserrat"/>
              <a:sym typeface="Montserrat"/>
            </a:endParaRPr>
          </a:p>
        </p:txBody>
      </p:sp>
      <p:sp>
        <p:nvSpPr>
          <p:cNvPr id="320" name="Google Shape;320;p60"/>
          <p:cNvSpPr txBox="1"/>
          <p:nvPr>
            <p:ph type="title"/>
          </p:nvPr>
        </p:nvSpPr>
        <p:spPr>
          <a:xfrm>
            <a:off x="2805450" y="18825"/>
            <a:ext cx="4098300" cy="75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SzPts val="990"/>
              <a:buNone/>
            </a:pPr>
            <a:r>
              <a:rPr b="1" lang="en-GB" sz="2570">
                <a:solidFill>
                  <a:srgbClr val="AA802E"/>
                </a:solidFill>
              </a:rPr>
              <a:t>Further resources</a:t>
            </a:r>
            <a:endParaRPr b="1" sz="2570">
              <a:solidFill>
                <a:srgbClr val="AA802E"/>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1"/>
          <p:cNvSpPr txBox="1"/>
          <p:nvPr>
            <p:ph type="title"/>
          </p:nvPr>
        </p:nvSpPr>
        <p:spPr>
          <a:xfrm>
            <a:off x="333375" y="1910500"/>
            <a:ext cx="4773900" cy="99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lang="en-GB" sz="3200">
                <a:solidFill>
                  <a:srgbClr val="AA802E"/>
                </a:solidFill>
              </a:rPr>
              <a:t>Questions and</a:t>
            </a:r>
            <a:endParaRPr sz="3200">
              <a:solidFill>
                <a:srgbClr val="AA802E"/>
              </a:solidFill>
            </a:endParaRPr>
          </a:p>
          <a:p>
            <a:pPr indent="0" lvl="0" marL="0" rtl="0" algn="l">
              <a:spcBef>
                <a:spcPts val="0"/>
              </a:spcBef>
              <a:spcAft>
                <a:spcPts val="0"/>
              </a:spcAft>
              <a:buClr>
                <a:schemeClr val="dk1"/>
              </a:buClr>
              <a:buSzPts val="990"/>
              <a:buFont typeface="Arial"/>
              <a:buNone/>
            </a:pPr>
            <a:r>
              <a:rPr lang="en-GB" sz="3200">
                <a:solidFill>
                  <a:srgbClr val="AA802E"/>
                </a:solidFill>
              </a:rPr>
              <a:t>Answers</a:t>
            </a:r>
            <a:endParaRPr sz="3200">
              <a:solidFill>
                <a:srgbClr val="AA802E"/>
              </a:solidFill>
            </a:endParaRPr>
          </a:p>
          <a:p>
            <a:pPr indent="0" lvl="0" marL="0" rtl="0" algn="l">
              <a:spcBef>
                <a:spcPts val="0"/>
              </a:spcBef>
              <a:spcAft>
                <a:spcPts val="0"/>
              </a:spcAft>
              <a:buClr>
                <a:schemeClr val="dk1"/>
              </a:buClr>
              <a:buSzPts val="990"/>
              <a:buFont typeface="Arial"/>
              <a:buNone/>
            </a:pPr>
            <a:r>
              <a:t/>
            </a:r>
            <a:endParaRPr sz="3200">
              <a:solidFill>
                <a:srgbClr val="AA802E"/>
              </a:solidFill>
            </a:endParaRPr>
          </a:p>
          <a:p>
            <a:pPr indent="0" lvl="0" marL="0" rtl="0" algn="l">
              <a:spcBef>
                <a:spcPts val="0"/>
              </a:spcBef>
              <a:spcAft>
                <a:spcPts val="0"/>
              </a:spcAft>
              <a:buSzPts val="990"/>
              <a:buNone/>
            </a:pPr>
            <a:r>
              <a:t/>
            </a:r>
            <a:endParaRPr sz="3200">
              <a:solidFill>
                <a:srgbClr val="AA802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5"/>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51" name="Google Shape;151;p35"/>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Data Science Session Housekeeping </a:t>
            </a:r>
            <a:r>
              <a:rPr lang="en-GB" sz="2000">
                <a:solidFill>
                  <a:srgbClr val="3475A6"/>
                </a:solidFill>
                <a:latin typeface="Montserrat"/>
                <a:ea typeface="Montserrat"/>
                <a:cs typeface="Montserrat"/>
                <a:sym typeface="Montserrat"/>
              </a:rPr>
              <a:t>cont. </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52" name="Google Shape;152;p35"/>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53" name="Google Shape;153;p35"/>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54" name="Google Shape;154;p35"/>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For all </a:t>
            </a:r>
            <a:r>
              <a:rPr b="1" lang="en-GB" sz="1500">
                <a:latin typeface="Montserrat"/>
                <a:ea typeface="Montserrat"/>
                <a:cs typeface="Montserrat"/>
                <a:sym typeface="Montserrat"/>
              </a:rPr>
              <a:t>non-academic questions</a:t>
            </a:r>
            <a:r>
              <a:rPr lang="en-GB" sz="1500">
                <a:latin typeface="Montserrat"/>
                <a:ea typeface="Montserrat"/>
                <a:cs typeface="Montserrat"/>
                <a:sym typeface="Montserrat"/>
              </a:rPr>
              <a:t>, please submit a query: </a:t>
            </a:r>
            <a:r>
              <a:rPr b="1" lang="en-GB" sz="1500" u="sng">
                <a:solidFill>
                  <a:schemeClr val="hlink"/>
                </a:solidFill>
                <a:latin typeface="Montserrat"/>
                <a:ea typeface="Montserrat"/>
                <a:cs typeface="Montserrat"/>
                <a:sym typeface="Montserrat"/>
                <a:hlinkClick r:id="rId4"/>
              </a:rPr>
              <a:t>www.hyperiondev.com/support</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Report a </a:t>
            </a:r>
            <a:r>
              <a:rPr b="1" lang="en-GB" sz="1500">
                <a:latin typeface="Montserrat"/>
                <a:ea typeface="Montserrat"/>
                <a:cs typeface="Montserrat"/>
                <a:sym typeface="Montserrat"/>
              </a:rPr>
              <a:t>safeguarding</a:t>
            </a:r>
            <a:r>
              <a:rPr lang="en-GB" sz="1500">
                <a:latin typeface="Montserrat"/>
                <a:ea typeface="Montserrat"/>
                <a:cs typeface="Montserrat"/>
                <a:sym typeface="Montserrat"/>
              </a:rPr>
              <a:t> incident: </a:t>
            </a:r>
            <a:r>
              <a:rPr b="1" lang="en-GB" sz="1500" u="sng">
                <a:solidFill>
                  <a:schemeClr val="hlink"/>
                </a:solidFill>
                <a:latin typeface="Montserrat"/>
                <a:ea typeface="Montserrat"/>
                <a:cs typeface="Montserrat"/>
                <a:sym typeface="Montserrat"/>
                <a:hlinkClick r:id="rId5"/>
              </a:rPr>
              <a:t>www.hyperiondev.com/safeguardreporting</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We would love your </a:t>
            </a:r>
            <a:r>
              <a:rPr b="1" lang="en-GB" sz="1500">
                <a:latin typeface="Montserrat"/>
                <a:ea typeface="Montserrat"/>
                <a:cs typeface="Montserrat"/>
                <a:sym typeface="Montserrat"/>
              </a:rPr>
              <a:t>feedback</a:t>
            </a:r>
            <a:r>
              <a:rPr lang="en-GB" sz="1500">
                <a:latin typeface="Montserrat"/>
                <a:ea typeface="Montserrat"/>
                <a:cs typeface="Montserrat"/>
                <a:sym typeface="Montserrat"/>
              </a:rPr>
              <a:t> on lectures: </a:t>
            </a:r>
            <a:r>
              <a:rPr b="1" lang="en-GB" sz="1500" u="sng">
                <a:solidFill>
                  <a:schemeClr val="hlink"/>
                </a:solidFill>
                <a:latin typeface="Montserrat"/>
                <a:ea typeface="Montserrat"/>
                <a:cs typeface="Montserrat"/>
                <a:sym typeface="Montserrat"/>
                <a:hlinkClick r:id="rId6"/>
              </a:rPr>
              <a:t>Feedback on Lectures</a:t>
            </a:r>
            <a:endParaRPr b="1" i="0" sz="1300" u="none" cap="none" strike="noStrike">
              <a:solidFill>
                <a:schemeClr val="dk1"/>
              </a:solidFill>
              <a:latin typeface="Montserrat"/>
              <a:ea typeface="Montserrat"/>
              <a:cs typeface="Montserrat"/>
              <a:sym typeface="Montserrat"/>
            </a:endParaRPr>
          </a:p>
        </p:txBody>
      </p:sp>
      <p:cxnSp>
        <p:nvCxnSpPr>
          <p:cNvPr id="155" name="Google Shape;155;p35"/>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56" name="Google Shape;156;p35"/>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62"/>
          <p:cNvPicPr preferRelativeResize="0"/>
          <p:nvPr/>
        </p:nvPicPr>
        <p:blipFill rotWithShape="1">
          <a:blip r:embed="rId3">
            <a:alphaModFix/>
          </a:blip>
          <a:srcRect b="1254" l="0" r="0" t="0"/>
          <a:stretch/>
        </p:blipFill>
        <p:spPr>
          <a:xfrm>
            <a:off x="0" y="0"/>
            <a:ext cx="9260003" cy="5143500"/>
          </a:xfrm>
          <a:prstGeom prst="rect">
            <a:avLst/>
          </a:prstGeom>
          <a:noFill/>
          <a:ln>
            <a:noFill/>
          </a:ln>
        </p:spPr>
      </p:pic>
      <p:sp>
        <p:nvSpPr>
          <p:cNvPr id="331" name="Google Shape;331;p62"/>
          <p:cNvSpPr txBox="1"/>
          <p:nvPr/>
        </p:nvSpPr>
        <p:spPr>
          <a:xfrm>
            <a:off x="358525" y="394650"/>
            <a:ext cx="3851775" cy="201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800">
                <a:solidFill>
                  <a:srgbClr val="C4A542"/>
                </a:solidFill>
                <a:latin typeface="Montserrat"/>
                <a:ea typeface="Montserrat"/>
                <a:cs typeface="Montserrat"/>
                <a:sym typeface="Montserrat"/>
              </a:rPr>
              <a:t>Thank you for attending</a:t>
            </a:r>
            <a:endParaRPr b="1" sz="3800">
              <a:solidFill>
                <a:srgbClr val="C4A542"/>
              </a:solidFill>
              <a:latin typeface="Montserrat"/>
              <a:ea typeface="Montserrat"/>
              <a:cs typeface="Montserrat"/>
              <a:sym typeface="Montserrat"/>
            </a:endParaRPr>
          </a:p>
        </p:txBody>
      </p:sp>
      <p:pic>
        <p:nvPicPr>
          <p:cNvPr id="332" name="Google Shape;332;p62"/>
          <p:cNvPicPr preferRelativeResize="0"/>
          <p:nvPr/>
        </p:nvPicPr>
        <p:blipFill>
          <a:blip r:embed="rId4">
            <a:alphaModFix/>
          </a:blip>
          <a:stretch>
            <a:fillRect/>
          </a:stretch>
        </p:blipFill>
        <p:spPr>
          <a:xfrm>
            <a:off x="370002" y="2090300"/>
            <a:ext cx="2568925" cy="1222800"/>
          </a:xfrm>
          <a:prstGeom prst="rect">
            <a:avLst/>
          </a:prstGeom>
          <a:noFill/>
          <a:ln>
            <a:noFill/>
          </a:ln>
        </p:spPr>
      </p:pic>
      <p:pic>
        <p:nvPicPr>
          <p:cNvPr id="333" name="Google Shape;333;p62"/>
          <p:cNvPicPr preferRelativeResize="0"/>
          <p:nvPr/>
        </p:nvPicPr>
        <p:blipFill rotWithShape="1">
          <a:blip r:embed="rId5">
            <a:alphaModFix/>
          </a:blip>
          <a:srcRect b="0" l="0" r="0" t="0"/>
          <a:stretch/>
        </p:blipFill>
        <p:spPr>
          <a:xfrm>
            <a:off x="242900" y="4681574"/>
            <a:ext cx="1211178" cy="237750"/>
          </a:xfrm>
          <a:prstGeom prst="rect">
            <a:avLst/>
          </a:prstGeom>
          <a:noFill/>
          <a:ln>
            <a:noFill/>
          </a:ln>
        </p:spPr>
      </p:pic>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6"/>
          <p:cNvSpPr txBox="1"/>
          <p:nvPr/>
        </p:nvSpPr>
        <p:spPr>
          <a:xfrm>
            <a:off x="4780275" y="1550875"/>
            <a:ext cx="4369500" cy="3463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Clr>
                <a:srgbClr val="000000"/>
              </a:buClr>
              <a:buSzPts val="800"/>
              <a:buFont typeface="Arial"/>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rPr b="1" lang="en-GB" sz="1800">
                <a:solidFill>
                  <a:schemeClr val="lt1"/>
                </a:solidFill>
                <a:latin typeface="Montserrat"/>
                <a:ea typeface="Montserrat"/>
                <a:cs typeface="Montserrat"/>
                <a:sym typeface="Montserrat"/>
              </a:rPr>
              <a:t>✅  </a:t>
            </a:r>
            <a:r>
              <a:rPr b="1" lang="en-GB" sz="1800">
                <a:solidFill>
                  <a:srgbClr val="FFFFFF"/>
                </a:solidFill>
                <a:latin typeface="Montserrat"/>
                <a:ea typeface="Montserrat"/>
                <a:cs typeface="Montserrat"/>
                <a:sym typeface="Montserrat"/>
              </a:rPr>
              <a:t>Criterion 2: Mid-Course Progress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rPr b="1" lang="en-GB" sz="1800">
                <a:solidFill>
                  <a:srgbClr val="FFFFFF"/>
                </a:solidFill>
                <a:latin typeface="Montserrat"/>
                <a:ea typeface="Montserrat"/>
                <a:cs typeface="Montserrat"/>
                <a:sym typeface="Montserrat"/>
              </a:rPr>
              <a:t>60 </a:t>
            </a:r>
            <a:r>
              <a:rPr lang="en-GB" sz="1800">
                <a:solidFill>
                  <a:srgbClr val="FFFFFF"/>
                </a:solidFill>
                <a:latin typeface="Montserrat"/>
                <a:ea typeface="Montserrat"/>
                <a:cs typeface="Montserrat"/>
                <a:sym typeface="Montserrat"/>
              </a:rPr>
              <a:t>Guided Learning Hours</a:t>
            </a:r>
            <a:br>
              <a:rPr lang="en-GB" sz="1800">
                <a:solidFill>
                  <a:srgbClr val="FFFFFF"/>
                </a:solidFill>
                <a:latin typeface="Montserrat"/>
                <a:ea typeface="Montserrat"/>
                <a:cs typeface="Montserrat"/>
                <a:sym typeface="Montserrat"/>
              </a:rPr>
            </a:br>
            <a:br>
              <a:rPr lang="en-GB" sz="1800">
                <a:solidFill>
                  <a:srgbClr val="FFFFFF"/>
                </a:solidFill>
                <a:latin typeface="Montserrat"/>
                <a:ea typeface="Montserrat"/>
                <a:cs typeface="Montserrat"/>
                <a:sym typeface="Montserrat"/>
              </a:rPr>
            </a:br>
            <a:r>
              <a:rPr lang="en-GB" sz="1800">
                <a:solidFill>
                  <a:srgbClr val="FFFFFF"/>
                </a:solidFill>
                <a:latin typeface="Montserrat"/>
                <a:ea typeface="Montserrat"/>
                <a:cs typeface="Montserrat"/>
                <a:sym typeface="Montserrat"/>
              </a:rPr>
              <a:t>Data Science - </a:t>
            </a:r>
            <a:r>
              <a:rPr b="1" lang="en-GB" sz="1800">
                <a:solidFill>
                  <a:srgbClr val="FFFFFF"/>
                </a:solidFill>
                <a:latin typeface="Montserrat"/>
                <a:ea typeface="Montserrat"/>
                <a:cs typeface="Montserrat"/>
                <a:sym typeface="Montserrat"/>
              </a:rPr>
              <a:t>13 tasks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rPr lang="en-GB" sz="1800">
                <a:solidFill>
                  <a:schemeClr val="lt1"/>
                </a:solidFill>
                <a:latin typeface="Montserrat"/>
                <a:ea typeface="Montserrat"/>
                <a:cs typeface="Montserrat"/>
                <a:sym typeface="Montserrat"/>
              </a:rPr>
              <a:t>Software Engineering - </a:t>
            </a:r>
            <a:r>
              <a:rPr b="1" lang="en-GB" sz="1800">
                <a:solidFill>
                  <a:schemeClr val="lt1"/>
                </a:solidFill>
                <a:latin typeface="Montserrat"/>
                <a:ea typeface="Montserrat"/>
                <a:cs typeface="Montserrat"/>
                <a:sym typeface="Montserrat"/>
              </a:rPr>
              <a:t>13 tasks</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rPr lang="en-GB" sz="1800">
                <a:solidFill>
                  <a:srgbClr val="FFFFFF"/>
                </a:solidFill>
                <a:latin typeface="Montserrat"/>
                <a:ea typeface="Montserrat"/>
                <a:cs typeface="Montserrat"/>
                <a:sym typeface="Montserrat"/>
              </a:rPr>
              <a:t>Web Development - </a:t>
            </a:r>
            <a:r>
              <a:rPr b="1" lang="en-GB" sz="1800">
                <a:solidFill>
                  <a:srgbClr val="FFFFFF"/>
                </a:solidFill>
                <a:latin typeface="Montserrat"/>
                <a:ea typeface="Montserrat"/>
                <a:cs typeface="Montserrat"/>
                <a:sym typeface="Montserrat"/>
              </a:rPr>
              <a:t>13 tasks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br>
              <a:rPr lang="en-GB" sz="1800">
                <a:solidFill>
                  <a:srgbClr val="FFFFFF"/>
                </a:solidFill>
                <a:latin typeface="Montserrat"/>
                <a:ea typeface="Montserrat"/>
                <a:cs typeface="Montserrat"/>
                <a:sym typeface="Montserrat"/>
              </a:rPr>
            </a:br>
            <a:r>
              <a:rPr b="1" lang="en-GB" sz="1800">
                <a:solidFill>
                  <a:schemeClr val="lt1"/>
                </a:solidFill>
                <a:latin typeface="Montserrat"/>
                <a:ea typeface="Montserrat"/>
                <a:cs typeface="Montserrat"/>
                <a:sym typeface="Montserrat"/>
              </a:rPr>
              <a:t>Due Date: 28 April 2024</a:t>
            </a:r>
            <a:endParaRPr b="1" sz="18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800"/>
              <a:buFont typeface="Arial"/>
              <a:buNone/>
            </a:pPr>
            <a:r>
              <a:t/>
            </a:r>
            <a:endParaRPr sz="1800">
              <a:solidFill>
                <a:srgbClr val="FFFFFF"/>
              </a:solidFill>
              <a:latin typeface="Montserrat"/>
              <a:ea typeface="Montserrat"/>
              <a:cs typeface="Montserrat"/>
              <a:sym typeface="Montserrat"/>
            </a:endParaRPr>
          </a:p>
        </p:txBody>
      </p:sp>
      <p:sp>
        <p:nvSpPr>
          <p:cNvPr id="162" name="Google Shape;162;p36"/>
          <p:cNvSpPr txBox="1"/>
          <p:nvPr/>
        </p:nvSpPr>
        <p:spPr>
          <a:xfrm>
            <a:off x="1477238" y="246994"/>
            <a:ext cx="6189600" cy="846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Skills Bootcamp </a:t>
            </a:r>
            <a:endParaRPr b="1" sz="2300">
              <a:solidFill>
                <a:srgbClr val="AA802E"/>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8-Week Progression Overview</a:t>
            </a:r>
            <a:endParaRPr b="1" sz="2300">
              <a:solidFill>
                <a:srgbClr val="AA802E"/>
              </a:solidFill>
              <a:latin typeface="Montserrat"/>
              <a:ea typeface="Montserrat"/>
              <a:cs typeface="Montserrat"/>
              <a:sym typeface="Montserrat"/>
            </a:endParaRPr>
          </a:p>
        </p:txBody>
      </p:sp>
      <p:sp>
        <p:nvSpPr>
          <p:cNvPr id="163" name="Google Shape;163;p36"/>
          <p:cNvSpPr txBox="1"/>
          <p:nvPr/>
        </p:nvSpPr>
        <p:spPr>
          <a:xfrm>
            <a:off x="324375" y="1766625"/>
            <a:ext cx="4303500" cy="2355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 Criterion 1: Initial Requirements</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Timeframe: First 2 Weeks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Guided Learning Hours (GLH): Minimum of 15 hours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Task Completion: First four tasks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Due Date: 24 March 2024</a:t>
            </a:r>
            <a:endParaRPr b="1" sz="1800">
              <a:solidFill>
                <a:schemeClr val="lt1"/>
              </a:solidFill>
              <a:latin typeface="Montserrat"/>
              <a:ea typeface="Montserrat"/>
              <a:cs typeface="Montserrat"/>
              <a:sym typeface="Montserrat"/>
            </a:endParaRPr>
          </a:p>
        </p:txBody>
      </p:sp>
      <p:sp>
        <p:nvSpPr>
          <p:cNvPr id="164" name="Google Shape;164;p36"/>
          <p:cNvSpPr txBox="1"/>
          <p:nvPr/>
        </p:nvSpPr>
        <p:spPr>
          <a:xfrm>
            <a:off x="785944" y="1135294"/>
            <a:ext cx="7904100" cy="4155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1800">
                <a:solidFill>
                  <a:schemeClr val="lt1"/>
                </a:solidFill>
                <a:latin typeface="Montserrat"/>
                <a:ea typeface="Montserrat"/>
                <a:cs typeface="Montserrat"/>
                <a:sym typeface="Montserrat"/>
              </a:rPr>
              <a:t>Fulfil 4 Criteria to Graduation</a:t>
            </a:r>
            <a:endParaRPr b="1" sz="180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7"/>
          <p:cNvSpPr txBox="1"/>
          <p:nvPr/>
        </p:nvSpPr>
        <p:spPr>
          <a:xfrm>
            <a:off x="216500" y="1476725"/>
            <a:ext cx="4490100" cy="2909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800">
                <a:solidFill>
                  <a:srgbClr val="FFFFFF"/>
                </a:solidFill>
                <a:latin typeface="Montserrat"/>
                <a:ea typeface="Montserrat"/>
                <a:cs typeface="Montserrat"/>
                <a:sym typeface="Montserrat"/>
              </a:rPr>
              <a:t>✅ Criterion 3: Course Progress</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800">
                <a:solidFill>
                  <a:srgbClr val="FFFFFF"/>
                </a:solidFill>
                <a:latin typeface="Montserrat"/>
                <a:ea typeface="Montserrat"/>
                <a:cs typeface="Montserrat"/>
                <a:sym typeface="Montserrat"/>
              </a:rPr>
              <a:t>Completion: All mandatory tasks, including Build Your Brand and resubmissions by study period end</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800">
                <a:solidFill>
                  <a:srgbClr val="FFFFFF"/>
                </a:solidFill>
                <a:latin typeface="Montserrat"/>
                <a:ea typeface="Montserrat"/>
                <a:cs typeface="Montserrat"/>
                <a:sym typeface="Montserrat"/>
              </a:rPr>
              <a:t>Interview Invitation: Within 4 weeks post-course</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800">
                <a:solidFill>
                  <a:srgbClr val="FFFFFF"/>
                </a:solidFill>
                <a:latin typeface="Montserrat"/>
                <a:ea typeface="Montserrat"/>
                <a:cs typeface="Montserrat"/>
                <a:sym typeface="Montserrat"/>
              </a:rPr>
              <a:t>Guided Learning Hours: Minimum of 112 hours by support end date</a:t>
            </a:r>
            <a:endParaRPr sz="18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800">
                <a:solidFill>
                  <a:schemeClr val="lt1"/>
                </a:solidFill>
                <a:latin typeface="Montserrat"/>
                <a:ea typeface="Montserrat"/>
                <a:cs typeface="Montserrat"/>
                <a:sym typeface="Montserrat"/>
              </a:rPr>
              <a:t>(10.5 hours average, each week)</a:t>
            </a:r>
            <a:endParaRPr sz="1800">
              <a:solidFill>
                <a:srgbClr val="FFFFFF"/>
              </a:solidFill>
              <a:latin typeface="Montserrat"/>
              <a:ea typeface="Montserrat"/>
              <a:cs typeface="Montserrat"/>
              <a:sym typeface="Montserrat"/>
            </a:endParaRPr>
          </a:p>
        </p:txBody>
      </p:sp>
      <p:sp>
        <p:nvSpPr>
          <p:cNvPr id="170" name="Google Shape;170;p37"/>
          <p:cNvSpPr txBox="1"/>
          <p:nvPr/>
        </p:nvSpPr>
        <p:spPr>
          <a:xfrm>
            <a:off x="4987103" y="1476725"/>
            <a:ext cx="3852000" cy="2632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 Criterion 4: Demonstrating Employability</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Final Job or Apprenticeship Outcome: Document within 12 weeks post-graduation</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lt1"/>
                </a:solidFill>
                <a:latin typeface="Montserrat"/>
                <a:ea typeface="Montserrat"/>
                <a:cs typeface="Montserrat"/>
                <a:sym typeface="Montserrat"/>
              </a:rPr>
              <a:t>Relevance: Progression to employment or related opportunity</a:t>
            </a:r>
            <a:endParaRPr sz="1800"/>
          </a:p>
        </p:txBody>
      </p:sp>
      <p:sp>
        <p:nvSpPr>
          <p:cNvPr id="171" name="Google Shape;171;p37"/>
          <p:cNvSpPr txBox="1"/>
          <p:nvPr/>
        </p:nvSpPr>
        <p:spPr>
          <a:xfrm>
            <a:off x="1477238" y="132694"/>
            <a:ext cx="6189600" cy="846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Skills Bootcamp </a:t>
            </a:r>
            <a:endParaRPr b="1" sz="2300">
              <a:solidFill>
                <a:srgbClr val="AA802E"/>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AA802E"/>
                </a:solidFill>
                <a:latin typeface="Montserrat"/>
                <a:ea typeface="Montserrat"/>
                <a:cs typeface="Montserrat"/>
                <a:sym typeface="Montserrat"/>
              </a:rPr>
              <a:t>Progression Overview</a:t>
            </a:r>
            <a:endParaRPr b="1" sz="2300">
              <a:solidFill>
                <a:srgbClr val="AA802E"/>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38"/>
          <p:cNvSpPr/>
          <p:nvPr/>
        </p:nvSpPr>
        <p:spPr>
          <a:xfrm>
            <a:off x="0" y="-1"/>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77" name="Google Shape;177;p38"/>
          <p:cNvSpPr/>
          <p:nvPr/>
        </p:nvSpPr>
        <p:spPr>
          <a:xfrm>
            <a:off x="0" y="0"/>
            <a:ext cx="9144000" cy="51435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descr="A group of people looking at a computer&#10;&#10;Description automatically generated" id="178" name="Google Shape;178;p38"/>
          <p:cNvPicPr preferRelativeResize="0"/>
          <p:nvPr/>
        </p:nvPicPr>
        <p:blipFill rotWithShape="1">
          <a:blip r:embed="rId3">
            <a:alphaModFix amt="60000"/>
          </a:blip>
          <a:srcRect b="15730" l="0" r="0" t="0"/>
          <a:stretch/>
        </p:blipFill>
        <p:spPr>
          <a:xfrm>
            <a:off x="-1" y="8"/>
            <a:ext cx="9143998" cy="5143492"/>
          </a:xfrm>
          <a:prstGeom prst="rect">
            <a:avLst/>
          </a:prstGeom>
          <a:noFill/>
          <a:ln>
            <a:noFill/>
          </a:ln>
        </p:spPr>
      </p:pic>
      <p:sp>
        <p:nvSpPr>
          <p:cNvPr id="179" name="Google Shape;179;p38"/>
          <p:cNvSpPr txBox="1"/>
          <p:nvPr>
            <p:ph type="title"/>
          </p:nvPr>
        </p:nvSpPr>
        <p:spPr>
          <a:xfrm>
            <a:off x="630950" y="450325"/>
            <a:ext cx="8361600" cy="24750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lang="en-GB" sz="3100"/>
              <a:t>Revision</a:t>
            </a:r>
            <a:r>
              <a:rPr lang="en-GB" sz="3100"/>
              <a:t>: Natural Language Processing</a:t>
            </a:r>
            <a:endParaRPr b="1" sz="5000"/>
          </a:p>
        </p:txBody>
      </p:sp>
      <p:sp>
        <p:nvSpPr>
          <p:cNvPr id="180" name="Google Shape;180;p38"/>
          <p:cNvSpPr txBox="1"/>
          <p:nvPr>
            <p:ph idx="1" type="subTitle"/>
          </p:nvPr>
        </p:nvSpPr>
        <p:spPr>
          <a:xfrm>
            <a:off x="644652" y="3054034"/>
            <a:ext cx="7406640" cy="106076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FFFFFF"/>
              </a:buClr>
              <a:buSzPts val="1800"/>
              <a:buNone/>
            </a:pPr>
            <a:r>
              <a:rPr b="1" lang="en-GB">
                <a:solidFill>
                  <a:srgbClr val="A9FFD7"/>
                </a:solidFill>
              </a:rPr>
              <a:t>June </a:t>
            </a:r>
            <a:r>
              <a:rPr b="1" lang="en-GB">
                <a:solidFill>
                  <a:srgbClr val="A9FFD7"/>
                </a:solidFill>
              </a:rPr>
              <a:t>2024</a:t>
            </a:r>
            <a:endParaRPr b="1">
              <a:solidFill>
                <a:srgbClr val="A9FFD7"/>
              </a:solidFill>
            </a:endParaRPr>
          </a:p>
        </p:txBody>
      </p:sp>
      <p:pic>
        <p:nvPicPr>
          <p:cNvPr id="181" name="Google Shape;181;p38"/>
          <p:cNvPicPr preferRelativeResize="0"/>
          <p:nvPr/>
        </p:nvPicPr>
        <p:blipFill>
          <a:blip r:embed="rId4">
            <a:alphaModFix/>
          </a:blip>
          <a:stretch>
            <a:fillRect/>
          </a:stretch>
        </p:blipFill>
        <p:spPr>
          <a:xfrm>
            <a:off x="6451275" y="58219"/>
            <a:ext cx="2541169" cy="1209581"/>
          </a:xfrm>
          <a:prstGeom prst="rect">
            <a:avLst/>
          </a:prstGeom>
          <a:noFill/>
          <a:ln>
            <a:noFill/>
          </a:ln>
        </p:spPr>
      </p:pic>
      <p:pic>
        <p:nvPicPr>
          <p:cNvPr id="182" name="Google Shape;182;p38"/>
          <p:cNvPicPr preferRelativeResize="0"/>
          <p:nvPr/>
        </p:nvPicPr>
        <p:blipFill rotWithShape="1">
          <a:blip r:embed="rId5">
            <a:alphaModFix/>
          </a:blip>
          <a:srcRect b="0" l="0" r="0" t="0"/>
          <a:stretch/>
        </p:blipFill>
        <p:spPr>
          <a:xfrm>
            <a:off x="731419" y="1165556"/>
            <a:ext cx="4599636" cy="902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9"/>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88" name="Google Shape;188;p39"/>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Important Notice</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89" name="Google Shape;189;p39"/>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90" name="Google Shape;190;p39"/>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91" name="Google Shape;191;p39"/>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0" lvl="0" marL="457200" rtl="0" algn="l">
              <a:lnSpc>
                <a:spcPct val="150000"/>
              </a:lnSpc>
              <a:spcBef>
                <a:spcPts val="0"/>
              </a:spcBef>
              <a:spcAft>
                <a:spcPts val="0"/>
              </a:spcAft>
              <a:buNone/>
            </a:pPr>
            <a:r>
              <a:rPr lang="en-GB" sz="1900">
                <a:latin typeface="Montserrat"/>
                <a:ea typeface="Montserrat"/>
                <a:cs typeface="Montserrat"/>
                <a:sym typeface="Montserrat"/>
              </a:rPr>
              <a:t>Please check your spam folders for any important communication from us. If you have accidentally unsubscribed, please reach out to your support team.</a:t>
            </a:r>
            <a:endParaRPr b="1" i="0" sz="1700" u="none" cap="none" strike="noStrike">
              <a:solidFill>
                <a:schemeClr val="dk1"/>
              </a:solidFill>
              <a:latin typeface="Montserrat"/>
              <a:ea typeface="Montserrat"/>
              <a:cs typeface="Montserrat"/>
              <a:sym typeface="Montserrat"/>
            </a:endParaRPr>
          </a:p>
        </p:txBody>
      </p:sp>
      <p:cxnSp>
        <p:nvCxnSpPr>
          <p:cNvPr id="192" name="Google Shape;192;p39"/>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93" name="Google Shape;193;p39"/>
          <p:cNvPicPr preferRelativeResize="0"/>
          <p:nvPr/>
        </p:nvPicPr>
        <p:blipFill rotWithShape="1">
          <a:blip r:embed="rId4">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40"/>
          <p:cNvPicPr preferRelativeResize="0"/>
          <p:nvPr/>
        </p:nvPicPr>
        <p:blipFill>
          <a:blip r:embed="rId3">
            <a:alphaModFix/>
          </a:blip>
          <a:stretch>
            <a:fillRect/>
          </a:stretch>
        </p:blipFill>
        <p:spPr>
          <a:xfrm>
            <a:off x="982800" y="1058569"/>
            <a:ext cx="6923925" cy="3138075"/>
          </a:xfrm>
          <a:prstGeom prst="rect">
            <a:avLst/>
          </a:prstGeom>
          <a:noFill/>
          <a:ln>
            <a:noFill/>
          </a:ln>
        </p:spPr>
      </p:pic>
      <p:sp>
        <p:nvSpPr>
          <p:cNvPr id="199" name="Google Shape;199;p40"/>
          <p:cNvSpPr/>
          <p:nvPr/>
        </p:nvSpPr>
        <p:spPr>
          <a:xfrm>
            <a:off x="1110038" y="959494"/>
            <a:ext cx="6924000" cy="313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 name="Google Shape;200;p40"/>
          <p:cNvSpPr txBox="1"/>
          <p:nvPr/>
        </p:nvSpPr>
        <p:spPr>
          <a:xfrm>
            <a:off x="1079963" y="543575"/>
            <a:ext cx="6729600" cy="2992200"/>
          </a:xfrm>
          <a:prstGeom prst="rect">
            <a:avLst/>
          </a:prstGeom>
          <a:noFill/>
          <a:ln>
            <a:noFill/>
          </a:ln>
        </p:spPr>
        <p:txBody>
          <a:bodyPr anchorCtr="0" anchor="t" bIns="68575" lIns="68575" spcFirstLastPara="1" rIns="68575" wrap="square" tIns="67500">
            <a:noAutofit/>
          </a:bodyPr>
          <a:lstStyle/>
          <a:p>
            <a:pPr indent="0" lvl="0" marL="0" rtl="0" algn="l">
              <a:lnSpc>
                <a:spcPct val="150000"/>
              </a:lnSpc>
              <a:spcBef>
                <a:spcPts val="1200"/>
              </a:spcBef>
              <a:spcAft>
                <a:spcPts val="0"/>
              </a:spcAft>
              <a:buNone/>
            </a:pPr>
            <a:r>
              <a:t/>
            </a:r>
            <a:endParaRPr b="1" sz="1700">
              <a:solidFill>
                <a:schemeClr val="dk1"/>
              </a:solidFill>
              <a:latin typeface="Montserrat"/>
              <a:ea typeface="Montserrat"/>
              <a:cs typeface="Montserrat"/>
              <a:sym typeface="Montserrat"/>
            </a:endParaRPr>
          </a:p>
          <a:p>
            <a:pPr indent="-336550" lvl="0" marL="457200" rtl="0" algn="l">
              <a:lnSpc>
                <a:spcPct val="150000"/>
              </a:lnSpc>
              <a:spcBef>
                <a:spcPts val="1200"/>
              </a:spcBef>
              <a:spcAft>
                <a:spcPts val="0"/>
              </a:spcAft>
              <a:buClr>
                <a:schemeClr val="dk1"/>
              </a:buClr>
              <a:buSzPts val="1700"/>
              <a:buFont typeface="Montserrat"/>
              <a:buChar char="❖"/>
            </a:pPr>
            <a:r>
              <a:rPr lang="en-GB" sz="1700">
                <a:solidFill>
                  <a:schemeClr val="dk1"/>
                </a:solidFill>
                <a:latin typeface="Montserrat"/>
                <a:ea typeface="Montserrat"/>
                <a:cs typeface="Montserrat"/>
                <a:sym typeface="Montserrat"/>
              </a:rPr>
              <a:t>Understand the fundamental concepts of Natural Language Processing</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GB" sz="1700">
                <a:solidFill>
                  <a:schemeClr val="dk1"/>
                </a:solidFill>
                <a:latin typeface="Montserrat"/>
                <a:ea typeface="Montserrat"/>
                <a:cs typeface="Montserrat"/>
                <a:sym typeface="Montserrat"/>
              </a:rPr>
              <a:t>Understand commonly used t</a:t>
            </a:r>
            <a:r>
              <a:rPr lang="en-GB" sz="1700">
                <a:solidFill>
                  <a:schemeClr val="dk1"/>
                </a:solidFill>
                <a:latin typeface="Montserrat"/>
                <a:ea typeface="Montserrat"/>
                <a:cs typeface="Montserrat"/>
                <a:sym typeface="Montserrat"/>
              </a:rPr>
              <a:t>e</a:t>
            </a:r>
            <a:r>
              <a:rPr lang="en-GB" sz="1700">
                <a:solidFill>
                  <a:schemeClr val="dk1"/>
                </a:solidFill>
                <a:latin typeface="Montserrat"/>
                <a:ea typeface="Montserrat"/>
                <a:cs typeface="Montserrat"/>
                <a:sym typeface="Montserrat"/>
              </a:rPr>
              <a:t>xt preprocessing techniques:</a:t>
            </a:r>
            <a:r>
              <a:rPr i="1" lang="en-GB" sz="1700">
                <a:solidFill>
                  <a:schemeClr val="dk1"/>
                </a:solidFill>
                <a:latin typeface="Montserrat"/>
                <a:ea typeface="Montserrat"/>
                <a:cs typeface="Montserrat"/>
                <a:sym typeface="Montserrat"/>
              </a:rPr>
              <a:t> tokenisation, stemming or lemmatisation, stop-word removal, parts-of-speech (POS) tagging, </a:t>
            </a:r>
            <a:r>
              <a:rPr lang="en-GB" sz="1700">
                <a:solidFill>
                  <a:schemeClr val="dk1"/>
                </a:solidFill>
                <a:latin typeface="Montserrat"/>
                <a:ea typeface="Montserrat"/>
                <a:cs typeface="Montserrat"/>
                <a:sym typeface="Montserrat"/>
              </a:rPr>
              <a:t>and </a:t>
            </a:r>
            <a:r>
              <a:rPr i="1" lang="en-GB" sz="1700">
                <a:solidFill>
                  <a:schemeClr val="dk1"/>
                </a:solidFill>
                <a:latin typeface="Montserrat"/>
                <a:ea typeface="Montserrat"/>
                <a:cs typeface="Montserrat"/>
                <a:sym typeface="Montserrat"/>
              </a:rPr>
              <a:t>named entity recognition (NER)</a:t>
            </a:r>
            <a:endParaRPr i="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GB" sz="1700">
                <a:solidFill>
                  <a:schemeClr val="dk1"/>
                </a:solidFill>
                <a:latin typeface="Montserrat"/>
                <a:ea typeface="Montserrat"/>
                <a:cs typeface="Montserrat"/>
                <a:sym typeface="Montserrat"/>
              </a:rPr>
              <a:t>Grasp the concept of Text Classification</a:t>
            </a:r>
            <a:endParaRPr sz="1700">
              <a:solidFill>
                <a:schemeClr val="dk1"/>
              </a:solidFill>
              <a:latin typeface="Montserrat"/>
              <a:ea typeface="Montserrat"/>
              <a:cs typeface="Montserrat"/>
              <a:sym typeface="Montserrat"/>
            </a:endParaRPr>
          </a:p>
        </p:txBody>
      </p:sp>
      <p:sp>
        <p:nvSpPr>
          <p:cNvPr id="201" name="Google Shape;201;p40"/>
          <p:cNvSpPr txBox="1"/>
          <p:nvPr/>
        </p:nvSpPr>
        <p:spPr>
          <a:xfrm>
            <a:off x="1436746" y="133075"/>
            <a:ext cx="6270600" cy="623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t/>
            </a:r>
            <a:endParaRPr b="1" sz="2300">
              <a:solidFill>
                <a:srgbClr val="103452"/>
              </a:solidFill>
              <a:latin typeface="Montserrat"/>
              <a:ea typeface="Montserrat"/>
              <a:cs typeface="Montserrat"/>
              <a:sym typeface="Montserrat"/>
            </a:endParaRPr>
          </a:p>
          <a:p>
            <a:pPr indent="0" lvl="0" marL="0" rtl="0" algn="ctr">
              <a:spcBef>
                <a:spcPts val="0"/>
              </a:spcBef>
              <a:spcAft>
                <a:spcPts val="0"/>
              </a:spcAft>
              <a:buNone/>
            </a:pPr>
            <a:r>
              <a:rPr b="1" lang="en-GB" sz="2300">
                <a:solidFill>
                  <a:srgbClr val="C4A542"/>
                </a:solidFill>
                <a:latin typeface="Montserrat"/>
                <a:ea typeface="Montserrat"/>
                <a:cs typeface="Montserrat"/>
                <a:sym typeface="Montserrat"/>
              </a:rPr>
              <a:t>Learning Objectives</a:t>
            </a:r>
            <a:endParaRPr b="1" sz="1400">
              <a:solidFill>
                <a:srgbClr val="C4A542"/>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1"/>
          <p:cNvSpPr txBox="1"/>
          <p:nvPr>
            <p:ph type="title"/>
          </p:nvPr>
        </p:nvSpPr>
        <p:spPr>
          <a:xfrm>
            <a:off x="200425" y="1326975"/>
            <a:ext cx="3582600" cy="99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GB" sz="3100"/>
              <a:t>Recap Polls</a:t>
            </a:r>
            <a:endParaRPr sz="3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Grammar DfE C5">
  <a:themeElements>
    <a:clrScheme name="#57CEA0">
      <a:dk1>
        <a:srgbClr val="000000"/>
      </a:dk1>
      <a:lt1>
        <a:srgbClr val="FFFFFF"/>
      </a:lt1>
      <a:dk2>
        <a:srgbClr val="44546A"/>
      </a:dk2>
      <a:lt2>
        <a:srgbClr val="E7E6E6"/>
      </a:lt2>
      <a:accent1>
        <a:srgbClr val="57CE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